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90" r:id="rId3"/>
    <p:sldId id="257" r:id="rId4"/>
    <p:sldId id="258" r:id="rId5"/>
    <p:sldId id="287" r:id="rId6"/>
    <p:sldId id="289" r:id="rId7"/>
    <p:sldId id="291" r:id="rId8"/>
    <p:sldId id="292" r:id="rId9"/>
    <p:sldId id="293" r:id="rId10"/>
    <p:sldId id="260" r:id="rId11"/>
    <p:sldId id="268" r:id="rId12"/>
    <p:sldId id="295" r:id="rId13"/>
    <p:sldId id="296" r:id="rId14"/>
    <p:sldId id="297" r:id="rId15"/>
    <p:sldId id="288" r:id="rId16"/>
    <p:sldId id="262" r:id="rId17"/>
    <p:sldId id="299" r:id="rId18"/>
    <p:sldId id="300" r:id="rId19"/>
    <p:sldId id="301" r:id="rId20"/>
    <p:sldId id="302" r:id="rId21"/>
    <p:sldId id="303" r:id="rId22"/>
    <p:sldId id="265" r:id="rId23"/>
    <p:sldId id="306" r:id="rId24"/>
    <p:sldId id="307" r:id="rId25"/>
    <p:sldId id="308" r:id="rId26"/>
    <p:sldId id="309" r:id="rId27"/>
    <p:sldId id="310" r:id="rId28"/>
    <p:sldId id="267" r:id="rId29"/>
    <p:sldId id="311" r:id="rId30"/>
    <p:sldId id="312" r:id="rId31"/>
    <p:sldId id="313" r:id="rId32"/>
    <p:sldId id="314" r:id="rId33"/>
    <p:sldId id="317" r:id="rId34"/>
    <p:sldId id="318" r:id="rId35"/>
    <p:sldId id="319" r:id="rId36"/>
    <p:sldId id="320" r:id="rId37"/>
    <p:sldId id="315" r:id="rId38"/>
    <p:sldId id="321" r:id="rId39"/>
    <p:sldId id="322" r:id="rId40"/>
    <p:sldId id="323" r:id="rId41"/>
    <p:sldId id="324" r:id="rId42"/>
    <p:sldId id="325" r:id="rId43"/>
    <p:sldId id="326" r:id="rId44"/>
    <p:sldId id="327" r:id="rId45"/>
    <p:sldId id="328" r:id="rId46"/>
    <p:sldId id="329" r:id="rId47"/>
    <p:sldId id="330" r:id="rId48"/>
    <p:sldId id="272" r:id="rId49"/>
    <p:sldId id="331" r:id="rId50"/>
    <p:sldId id="279" r:id="rId51"/>
    <p:sldId id="332" r:id="rId52"/>
    <p:sldId id="333" r:id="rId53"/>
    <p:sldId id="282" r:id="rId54"/>
    <p:sldId id="334" r:id="rId55"/>
    <p:sldId id="335" r:id="rId56"/>
    <p:sldId id="284" r:id="rId57"/>
    <p:sldId id="285" r:id="rId58"/>
    <p:sldId id="286" r:id="rId59"/>
    <p:sldId id="336" r:id="rId6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6" d="100"/>
          <a:sy n="46" d="100"/>
        </p:scale>
        <p:origin x="13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2.png"/><Relationship Id="rId4" Type="http://schemas.openxmlformats.org/officeDocument/2006/relationships/image" Target="../media/image1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9.png"/><Relationship Id="rId4" Type="http://schemas.openxmlformats.org/officeDocument/2006/relationships/image" Target="../media/image25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0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2.png"/><Relationship Id="rId4" Type="http://schemas.openxmlformats.org/officeDocument/2006/relationships/image" Target="../media/image1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9.png"/><Relationship Id="rId4" Type="http://schemas.openxmlformats.org/officeDocument/2006/relationships/image" Target="../media/image25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0.pn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0.png"/><Relationship Id="rId4" Type="http://schemas.openxmlformats.org/officeDocument/2006/relationships/image" Target="../media/image36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0.pn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5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5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5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5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B91BEE-9120-4485-A5A0-02AA38AD93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89213" y="2872408"/>
            <a:ext cx="8915399" cy="226277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dirty="0">
                <a:solidFill>
                  <a:schemeClr val="tx1"/>
                </a:solidFill>
              </a:rPr>
              <a:t>SIDANG TUGAR AKHIR</a:t>
            </a:r>
            <a:br>
              <a:rPr lang="en-US" dirty="0">
                <a:solidFill>
                  <a:schemeClr val="tx1"/>
                </a:solidFill>
              </a:rPr>
            </a:br>
            <a:br>
              <a:rPr lang="en-US" dirty="0">
                <a:solidFill>
                  <a:schemeClr val="tx1"/>
                </a:solidFill>
              </a:rPr>
            </a:br>
            <a:r>
              <a:rPr lang="en-US" sz="4900" dirty="0">
                <a:solidFill>
                  <a:schemeClr val="tx1"/>
                </a:solidFill>
              </a:rPr>
              <a:t>SIMULASI KONTROL </a:t>
            </a:r>
            <a:r>
              <a:rPr lang="en-US" sz="4900" i="1" dirty="0">
                <a:solidFill>
                  <a:schemeClr val="tx1"/>
                </a:solidFill>
              </a:rPr>
              <a:t>ROLL</a:t>
            </a:r>
            <a:r>
              <a:rPr lang="en-US" sz="4900" dirty="0">
                <a:solidFill>
                  <a:schemeClr val="tx1"/>
                </a:solidFill>
              </a:rPr>
              <a:t>,</a:t>
            </a:r>
            <a:r>
              <a:rPr lang="en-US" sz="4900" i="1" dirty="0">
                <a:solidFill>
                  <a:schemeClr val="tx1"/>
                </a:solidFill>
              </a:rPr>
              <a:t> PITCH</a:t>
            </a:r>
            <a:r>
              <a:rPr lang="en-US" sz="4900" dirty="0">
                <a:solidFill>
                  <a:schemeClr val="tx1"/>
                </a:solidFill>
              </a:rPr>
              <a:t>, DAN</a:t>
            </a:r>
            <a:r>
              <a:rPr lang="en-US" sz="4900" i="1" dirty="0">
                <a:solidFill>
                  <a:schemeClr val="tx1"/>
                </a:solidFill>
              </a:rPr>
              <a:t> YAW</a:t>
            </a:r>
            <a:r>
              <a:rPr lang="en-US" sz="4900" dirty="0">
                <a:solidFill>
                  <a:schemeClr val="tx1"/>
                </a:solidFill>
              </a:rPr>
              <a:t> PADA</a:t>
            </a:r>
            <a:r>
              <a:rPr lang="en-US" sz="4900" i="1" dirty="0">
                <a:solidFill>
                  <a:schemeClr val="tx1"/>
                </a:solidFill>
              </a:rPr>
              <a:t> QUADROTOR </a:t>
            </a:r>
            <a:r>
              <a:rPr lang="en-US" sz="4900" dirty="0">
                <a:solidFill>
                  <a:schemeClr val="tx1"/>
                </a:solidFill>
              </a:rPr>
              <a:t>MENGGUNAKAN</a:t>
            </a:r>
            <a:r>
              <a:rPr lang="en-US" sz="4900" i="1" dirty="0">
                <a:solidFill>
                  <a:schemeClr val="tx1"/>
                </a:solidFill>
              </a:rPr>
              <a:t> </a:t>
            </a:r>
            <a:r>
              <a:rPr lang="en-US" sz="4900" dirty="0">
                <a:solidFill>
                  <a:schemeClr val="tx1"/>
                </a:solidFill>
              </a:rPr>
              <a:t>PID &amp; LQR</a:t>
            </a:r>
            <a:endParaRPr lang="id-ID" dirty="0">
              <a:solidFill>
                <a:schemeClr val="tx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C31BB0-9A8F-4D26-905F-568C6A0B48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89212" y="5457462"/>
            <a:ext cx="8915399" cy="1126283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Nama : Muhammad Rifky </a:t>
            </a:r>
            <a:r>
              <a:rPr lang="en-US" b="1" dirty="0" err="1">
                <a:solidFill>
                  <a:schemeClr val="tx1"/>
                </a:solidFill>
              </a:rPr>
              <a:t>Santoso</a:t>
            </a:r>
            <a:endParaRPr lang="en-US" b="1" dirty="0">
              <a:solidFill>
                <a:schemeClr val="tx1"/>
              </a:solidFill>
            </a:endParaRPr>
          </a:p>
          <a:p>
            <a:pPr algn="ctr"/>
            <a:r>
              <a:rPr lang="en-US" b="1" dirty="0">
                <a:solidFill>
                  <a:schemeClr val="tx1"/>
                </a:solidFill>
              </a:rPr>
              <a:t>NIM : 21060112130137</a:t>
            </a:r>
          </a:p>
          <a:p>
            <a:pPr algn="ctr"/>
            <a:endParaRPr lang="id-ID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8B4D4E-A661-4BFA-B8FA-00B49C3290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4053" y="66442"/>
            <a:ext cx="1271605" cy="1516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8546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DB5FCD-F4DC-46AB-9DB3-BD5C9225A7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1701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400" dirty="0"/>
              <a:t>LATAR BELAKANG</a:t>
            </a:r>
            <a:endParaRPr lang="id-ID" sz="4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B32795-E4E5-4FFB-993E-15A7B459AD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503680"/>
            <a:ext cx="8915400" cy="4730210"/>
          </a:xfrm>
        </p:spPr>
        <p:txBody>
          <a:bodyPr>
            <a:normAutofit fontScale="25000" lnSpcReduction="20000"/>
          </a:bodyPr>
          <a:lstStyle/>
          <a:p>
            <a:r>
              <a:rPr lang="en-US" sz="8600" i="1" dirty="0"/>
              <a:t>Quadrotor </a:t>
            </a:r>
            <a:r>
              <a:rPr lang="en-US" sz="8600" dirty="0" err="1"/>
              <a:t>merupakan</a:t>
            </a:r>
            <a:r>
              <a:rPr lang="en-US" sz="8600" dirty="0"/>
              <a:t> </a:t>
            </a:r>
            <a:r>
              <a:rPr lang="en-US" sz="8600" i="1" dirty="0" err="1"/>
              <a:t>multicopter</a:t>
            </a:r>
            <a:r>
              <a:rPr lang="en-US" sz="8600" i="1" dirty="0"/>
              <a:t> </a:t>
            </a:r>
            <a:r>
              <a:rPr lang="en-US" sz="8600" dirty="0"/>
              <a:t>yang </a:t>
            </a:r>
            <a:r>
              <a:rPr lang="en-US" sz="8600" dirty="0" err="1"/>
              <a:t>memiliki</a:t>
            </a:r>
            <a:r>
              <a:rPr lang="en-US" sz="8600" dirty="0"/>
              <a:t> 4 </a:t>
            </a:r>
            <a:r>
              <a:rPr lang="en-US" sz="8600" dirty="0" err="1"/>
              <a:t>buah</a:t>
            </a:r>
            <a:r>
              <a:rPr lang="en-US" sz="8600" dirty="0"/>
              <a:t> </a:t>
            </a:r>
            <a:r>
              <a:rPr lang="en-US" sz="8600" i="1" dirty="0"/>
              <a:t>propeller </a:t>
            </a:r>
            <a:r>
              <a:rPr lang="en-US" sz="8600" dirty="0"/>
              <a:t>di mana </a:t>
            </a:r>
            <a:r>
              <a:rPr lang="en-US" sz="8600" dirty="0" err="1"/>
              <a:t>dengan</a:t>
            </a:r>
            <a:r>
              <a:rPr lang="en-US" sz="8600" dirty="0"/>
              <a:t> </a:t>
            </a:r>
            <a:r>
              <a:rPr lang="en-US" sz="8600" dirty="0" err="1"/>
              <a:t>mempercepat</a:t>
            </a:r>
            <a:r>
              <a:rPr lang="en-US" sz="8600" dirty="0"/>
              <a:t>/</a:t>
            </a:r>
            <a:r>
              <a:rPr lang="en-US" sz="8600" dirty="0" err="1"/>
              <a:t>memperlambat</a:t>
            </a:r>
            <a:r>
              <a:rPr lang="en-US" sz="8600" dirty="0"/>
              <a:t> </a:t>
            </a:r>
            <a:r>
              <a:rPr lang="en-US" sz="8600" dirty="0" err="1"/>
              <a:t>kecepatan</a:t>
            </a:r>
            <a:r>
              <a:rPr lang="en-US" sz="8600" dirty="0"/>
              <a:t> </a:t>
            </a:r>
            <a:r>
              <a:rPr lang="en-US" sz="8600" dirty="0" err="1"/>
              <a:t>putar</a:t>
            </a:r>
            <a:r>
              <a:rPr lang="en-US" sz="8600" dirty="0"/>
              <a:t> </a:t>
            </a:r>
            <a:r>
              <a:rPr lang="en-US" sz="8600" i="1" dirty="0"/>
              <a:t>propeller </a:t>
            </a:r>
            <a:r>
              <a:rPr lang="en-US" sz="8600" dirty="0" err="1"/>
              <a:t>secara</a:t>
            </a:r>
            <a:r>
              <a:rPr lang="en-US" sz="8600" dirty="0"/>
              <a:t> </a:t>
            </a:r>
            <a:r>
              <a:rPr lang="en-US" sz="8600" dirty="0" err="1"/>
              <a:t>independen</a:t>
            </a:r>
            <a:r>
              <a:rPr lang="en-US" sz="8600" dirty="0"/>
              <a:t> </a:t>
            </a:r>
            <a:r>
              <a:rPr lang="en-US" sz="8600" dirty="0" err="1"/>
              <a:t>akan</a:t>
            </a:r>
            <a:r>
              <a:rPr lang="en-US" sz="8600" dirty="0"/>
              <a:t> </a:t>
            </a:r>
            <a:r>
              <a:rPr lang="en-US" sz="8600" dirty="0" err="1"/>
              <a:t>timbul</a:t>
            </a:r>
            <a:r>
              <a:rPr lang="en-US" sz="8600" dirty="0"/>
              <a:t> </a:t>
            </a:r>
            <a:r>
              <a:rPr lang="en-US" sz="8600" dirty="0" err="1"/>
              <a:t>gerak</a:t>
            </a:r>
            <a:r>
              <a:rPr lang="en-US" sz="8600" dirty="0"/>
              <a:t> </a:t>
            </a:r>
            <a:r>
              <a:rPr lang="en-US" sz="8600" dirty="0" err="1"/>
              <a:t>rotasi</a:t>
            </a:r>
            <a:r>
              <a:rPr lang="en-US" sz="8600" dirty="0"/>
              <a:t> (</a:t>
            </a:r>
            <a:r>
              <a:rPr lang="en-US" sz="8600" i="1" dirty="0"/>
              <a:t>roll, pitch, </a:t>
            </a:r>
            <a:r>
              <a:rPr lang="en-US" sz="8600" dirty="0"/>
              <a:t>&amp;</a:t>
            </a:r>
            <a:r>
              <a:rPr lang="en-US" sz="8600" i="1" dirty="0"/>
              <a:t> yaw</a:t>
            </a:r>
            <a:r>
              <a:rPr lang="en-US" sz="8600" dirty="0"/>
              <a:t>).</a:t>
            </a:r>
          </a:p>
          <a:p>
            <a:r>
              <a:rPr lang="en-US" sz="8600" i="1" dirty="0"/>
              <a:t>Quadrotor </a:t>
            </a:r>
            <a:r>
              <a:rPr lang="en-US" sz="8600" dirty="0" err="1"/>
              <a:t>memiliki</a:t>
            </a:r>
            <a:r>
              <a:rPr lang="en-US" sz="8600" dirty="0"/>
              <a:t> </a:t>
            </a:r>
            <a:r>
              <a:rPr lang="en-US" sz="8600" dirty="0" err="1"/>
              <a:t>teknik</a:t>
            </a:r>
            <a:r>
              <a:rPr lang="en-US" sz="8600" dirty="0"/>
              <a:t> </a:t>
            </a:r>
            <a:r>
              <a:rPr lang="en-US" sz="8600" dirty="0" err="1"/>
              <a:t>terbang</a:t>
            </a:r>
            <a:r>
              <a:rPr lang="en-US" sz="8600" dirty="0"/>
              <a:t> </a:t>
            </a:r>
            <a:r>
              <a:rPr lang="en-US" sz="8600" i="1" dirty="0"/>
              <a:t>Vertical Take-Off and Landing </a:t>
            </a:r>
            <a:r>
              <a:rPr lang="en-US" sz="8600" dirty="0"/>
              <a:t>(VTOL) </a:t>
            </a:r>
            <a:r>
              <a:rPr lang="en-US" sz="8600" dirty="0" err="1"/>
              <a:t>sehingga</a:t>
            </a:r>
            <a:r>
              <a:rPr lang="en-US" sz="8600" dirty="0"/>
              <a:t> </a:t>
            </a:r>
            <a:r>
              <a:rPr lang="en-US" sz="8600" dirty="0" err="1"/>
              <a:t>mempunyai</a:t>
            </a:r>
            <a:r>
              <a:rPr lang="en-US" sz="8600" dirty="0"/>
              <a:t> </a:t>
            </a:r>
            <a:r>
              <a:rPr lang="en-US" sz="8600" dirty="0" err="1"/>
              <a:t>kelebihan</a:t>
            </a:r>
            <a:r>
              <a:rPr lang="en-US" sz="8600" dirty="0"/>
              <a:t> </a:t>
            </a:r>
            <a:r>
              <a:rPr lang="en-US" sz="8600" dirty="0" err="1"/>
              <a:t>tidak</a:t>
            </a:r>
            <a:r>
              <a:rPr lang="en-US" sz="8600" dirty="0"/>
              <a:t> </a:t>
            </a:r>
            <a:r>
              <a:rPr lang="en-US" sz="8600" dirty="0" err="1"/>
              <a:t>membutuhkan</a:t>
            </a:r>
            <a:r>
              <a:rPr lang="en-US" sz="8600" dirty="0"/>
              <a:t> </a:t>
            </a:r>
            <a:r>
              <a:rPr lang="en-US" sz="8600" dirty="0" err="1"/>
              <a:t>tempat</a:t>
            </a:r>
            <a:r>
              <a:rPr lang="en-US" sz="8600" dirty="0"/>
              <a:t> yang </a:t>
            </a:r>
            <a:r>
              <a:rPr lang="en-US" sz="8600" dirty="0" err="1"/>
              <a:t>sangat</a:t>
            </a:r>
            <a:r>
              <a:rPr lang="en-US" sz="8600" dirty="0"/>
              <a:t> </a:t>
            </a:r>
            <a:r>
              <a:rPr lang="en-US" sz="8600" dirty="0" err="1"/>
              <a:t>luas</a:t>
            </a:r>
            <a:r>
              <a:rPr lang="en-US" sz="8600" dirty="0"/>
              <a:t> </a:t>
            </a:r>
            <a:r>
              <a:rPr lang="en-US" sz="8600" dirty="0" err="1"/>
              <a:t>untuk</a:t>
            </a:r>
            <a:r>
              <a:rPr lang="en-US" sz="8600" dirty="0"/>
              <a:t> </a:t>
            </a:r>
            <a:r>
              <a:rPr lang="en-US" sz="8600" dirty="0" err="1"/>
              <a:t>terbang</a:t>
            </a:r>
            <a:r>
              <a:rPr lang="en-US" sz="8600" dirty="0"/>
              <a:t> </a:t>
            </a:r>
            <a:r>
              <a:rPr lang="en-US" sz="8600" dirty="0" err="1"/>
              <a:t>dan</a:t>
            </a:r>
            <a:r>
              <a:rPr lang="en-US" sz="8600" dirty="0"/>
              <a:t> </a:t>
            </a:r>
            <a:r>
              <a:rPr lang="en-US" sz="8600" dirty="0" err="1"/>
              <a:t>mendarat</a:t>
            </a:r>
            <a:r>
              <a:rPr lang="en-US" sz="8600" dirty="0"/>
              <a:t>, </a:t>
            </a:r>
            <a:r>
              <a:rPr lang="en-US" sz="8600" dirty="0" err="1"/>
              <a:t>tapi</a:t>
            </a:r>
            <a:r>
              <a:rPr lang="en-US" sz="8600" dirty="0"/>
              <a:t> </a:t>
            </a:r>
            <a:r>
              <a:rPr lang="en-US" sz="8600" i="1" dirty="0"/>
              <a:t>quadrotor </a:t>
            </a:r>
            <a:r>
              <a:rPr lang="en-US" sz="8600" dirty="0" err="1"/>
              <a:t>punya</a:t>
            </a:r>
            <a:r>
              <a:rPr lang="en-US" sz="8600" dirty="0"/>
              <a:t> </a:t>
            </a:r>
            <a:r>
              <a:rPr lang="en-US" sz="8600" dirty="0" err="1"/>
              <a:t>kelemahan</a:t>
            </a:r>
            <a:r>
              <a:rPr lang="en-US" sz="8600" dirty="0"/>
              <a:t> </a:t>
            </a:r>
            <a:r>
              <a:rPr lang="en-US" sz="8600" dirty="0" err="1"/>
              <a:t>yaitu</a:t>
            </a:r>
            <a:r>
              <a:rPr lang="en-US" sz="8600" dirty="0"/>
              <a:t> </a:t>
            </a:r>
            <a:r>
              <a:rPr lang="en-US" sz="8600" dirty="0" err="1"/>
              <a:t>membutuhkan</a:t>
            </a:r>
            <a:r>
              <a:rPr lang="en-US" sz="8600" dirty="0"/>
              <a:t> </a:t>
            </a:r>
            <a:r>
              <a:rPr lang="en-US" sz="8600" dirty="0" err="1"/>
              <a:t>konsumsi</a:t>
            </a:r>
            <a:r>
              <a:rPr lang="en-US" sz="8600" dirty="0"/>
              <a:t> </a:t>
            </a:r>
            <a:r>
              <a:rPr lang="en-US" sz="8600" dirty="0" err="1"/>
              <a:t>energi</a:t>
            </a:r>
            <a:r>
              <a:rPr lang="en-US" sz="8600" dirty="0"/>
              <a:t> yang </a:t>
            </a:r>
            <a:r>
              <a:rPr lang="en-US" sz="8600" dirty="0" err="1"/>
              <a:t>besar</a:t>
            </a:r>
            <a:r>
              <a:rPr lang="en-US" sz="8600" dirty="0"/>
              <a:t> </a:t>
            </a:r>
            <a:r>
              <a:rPr lang="en-US" sz="8600" dirty="0" err="1"/>
              <a:t>karena</a:t>
            </a:r>
            <a:r>
              <a:rPr lang="en-US" sz="8600" dirty="0"/>
              <a:t> </a:t>
            </a:r>
            <a:r>
              <a:rPr lang="en-US" sz="8600" dirty="0" err="1"/>
              <a:t>menggunakan</a:t>
            </a:r>
            <a:r>
              <a:rPr lang="en-US" sz="8600" dirty="0"/>
              <a:t> 4 </a:t>
            </a:r>
            <a:r>
              <a:rPr lang="en-US" sz="8600" dirty="0" err="1"/>
              <a:t>buah</a:t>
            </a:r>
            <a:r>
              <a:rPr lang="en-US" sz="8600" dirty="0"/>
              <a:t> motor </a:t>
            </a:r>
            <a:r>
              <a:rPr lang="en-US" sz="8600" dirty="0" err="1"/>
              <a:t>sebagai</a:t>
            </a:r>
            <a:r>
              <a:rPr lang="en-US" sz="8600" dirty="0"/>
              <a:t> </a:t>
            </a:r>
            <a:r>
              <a:rPr lang="en-US" sz="8600" dirty="0" err="1"/>
              <a:t>penggerak</a:t>
            </a:r>
            <a:r>
              <a:rPr lang="en-US" sz="8600" dirty="0"/>
              <a:t> </a:t>
            </a:r>
            <a:r>
              <a:rPr lang="en-US" sz="8600" dirty="0" err="1"/>
              <a:t>utama</a:t>
            </a:r>
            <a:r>
              <a:rPr lang="en-US" sz="8600" dirty="0"/>
              <a:t>.</a:t>
            </a:r>
          </a:p>
          <a:p>
            <a:r>
              <a:rPr lang="en-US" sz="8600" dirty="0"/>
              <a:t>LQR </a:t>
            </a:r>
            <a:r>
              <a:rPr lang="en-US" sz="8600" dirty="0" err="1"/>
              <a:t>merupakan</a:t>
            </a:r>
            <a:r>
              <a:rPr lang="en-US" sz="8600" dirty="0"/>
              <a:t> </a:t>
            </a:r>
            <a:r>
              <a:rPr lang="en-US" sz="8600" dirty="0" err="1"/>
              <a:t>kontroler</a:t>
            </a:r>
            <a:r>
              <a:rPr lang="en-US" sz="8600" dirty="0"/>
              <a:t> yang </a:t>
            </a:r>
            <a:r>
              <a:rPr lang="en-US" sz="8600" dirty="0" err="1"/>
              <a:t>menghasilkan</a:t>
            </a:r>
            <a:r>
              <a:rPr lang="en-US" sz="8600" dirty="0"/>
              <a:t> </a:t>
            </a:r>
            <a:r>
              <a:rPr lang="en-US" sz="8600" dirty="0" err="1"/>
              <a:t>sinyal</a:t>
            </a:r>
            <a:r>
              <a:rPr lang="en-US" sz="8600" dirty="0"/>
              <a:t> </a:t>
            </a:r>
            <a:r>
              <a:rPr lang="en-US" sz="8600" dirty="0" err="1"/>
              <a:t>kontrol</a:t>
            </a:r>
            <a:r>
              <a:rPr lang="en-US" sz="8600" dirty="0"/>
              <a:t> optimal. LQR </a:t>
            </a:r>
            <a:r>
              <a:rPr lang="en-US" sz="8600" dirty="0" err="1"/>
              <a:t>memiliki</a:t>
            </a:r>
            <a:r>
              <a:rPr lang="en-US" sz="8600" dirty="0"/>
              <a:t> 2 parameter </a:t>
            </a:r>
            <a:r>
              <a:rPr lang="en-US" sz="8600" dirty="0" err="1"/>
              <a:t>kontrol</a:t>
            </a:r>
            <a:r>
              <a:rPr lang="en-US" sz="8600" dirty="0"/>
              <a:t> </a:t>
            </a:r>
            <a:r>
              <a:rPr lang="en-US" sz="8600" dirty="0" err="1"/>
              <a:t>yaitu</a:t>
            </a:r>
            <a:r>
              <a:rPr lang="en-US" sz="8600" dirty="0"/>
              <a:t> </a:t>
            </a:r>
            <a:r>
              <a:rPr lang="en-US" sz="8600" dirty="0" err="1"/>
              <a:t>matriks</a:t>
            </a:r>
            <a:r>
              <a:rPr lang="en-US" sz="8600" dirty="0"/>
              <a:t> Q </a:t>
            </a:r>
            <a:r>
              <a:rPr lang="en-US" sz="8600" dirty="0" err="1"/>
              <a:t>dan</a:t>
            </a:r>
            <a:r>
              <a:rPr lang="en-US" sz="8600" dirty="0"/>
              <a:t> </a:t>
            </a:r>
            <a:r>
              <a:rPr lang="en-US" sz="8600" dirty="0" err="1"/>
              <a:t>matriks</a:t>
            </a:r>
            <a:r>
              <a:rPr lang="en-US" sz="8600" dirty="0"/>
              <a:t> R.</a:t>
            </a:r>
          </a:p>
          <a:p>
            <a:r>
              <a:rPr lang="en-US" sz="8600" dirty="0"/>
              <a:t>PID </a:t>
            </a:r>
            <a:r>
              <a:rPr lang="en-US" sz="8600" dirty="0" err="1"/>
              <a:t>merupakan</a:t>
            </a:r>
            <a:r>
              <a:rPr lang="en-US" sz="8600" dirty="0"/>
              <a:t> </a:t>
            </a:r>
            <a:r>
              <a:rPr lang="en-US" sz="8600" dirty="0" err="1"/>
              <a:t>kontroler</a:t>
            </a:r>
            <a:r>
              <a:rPr lang="en-US" sz="8600" dirty="0"/>
              <a:t> yang </a:t>
            </a:r>
            <a:r>
              <a:rPr lang="en-US" sz="8600" dirty="0" err="1"/>
              <a:t>memiliki</a:t>
            </a:r>
            <a:r>
              <a:rPr lang="en-US" sz="8600" dirty="0"/>
              <a:t> 3 parameter </a:t>
            </a:r>
            <a:r>
              <a:rPr lang="en-US" sz="8600" dirty="0" err="1"/>
              <a:t>kontrol</a:t>
            </a:r>
            <a:r>
              <a:rPr lang="en-US" sz="8600" dirty="0"/>
              <a:t> </a:t>
            </a:r>
            <a:r>
              <a:rPr lang="en-US" sz="8600" dirty="0" err="1"/>
              <a:t>yaitu</a:t>
            </a:r>
            <a:r>
              <a:rPr lang="en-US" sz="8600" dirty="0"/>
              <a:t> </a:t>
            </a:r>
            <a:r>
              <a:rPr lang="en-US" sz="8600" dirty="0" err="1"/>
              <a:t>proporsional</a:t>
            </a:r>
            <a:r>
              <a:rPr lang="en-US" sz="8600" dirty="0"/>
              <a:t> (P), integral (I), </a:t>
            </a:r>
            <a:r>
              <a:rPr lang="en-US" sz="8600" dirty="0" err="1"/>
              <a:t>dan</a:t>
            </a:r>
            <a:r>
              <a:rPr lang="en-US" sz="8600" dirty="0"/>
              <a:t> </a:t>
            </a:r>
            <a:r>
              <a:rPr lang="en-US" sz="8600" i="1" dirty="0"/>
              <a:t>derivative </a:t>
            </a:r>
            <a:r>
              <a:rPr lang="en-US" sz="8600" dirty="0"/>
              <a:t>(D).</a:t>
            </a:r>
          </a:p>
          <a:p>
            <a:pPr marL="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263359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567396-C1D4-4F83-A2D2-A7B1EB7EF5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dirty="0"/>
              <a:t>TUJUAN</a:t>
            </a:r>
            <a:endParaRPr lang="id-ID" sz="4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954CD5-2AD7-4E18-9678-E4406A6DC7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2600" dirty="0" err="1">
                <a:solidFill>
                  <a:schemeClr val="tx1"/>
                </a:solidFill>
              </a:rPr>
              <a:t>Merancang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kontrol</a:t>
            </a:r>
            <a:r>
              <a:rPr lang="en-US" sz="2600" dirty="0">
                <a:solidFill>
                  <a:schemeClr val="tx1"/>
                </a:solidFill>
              </a:rPr>
              <a:t> PID </a:t>
            </a:r>
            <a:r>
              <a:rPr lang="en-US" sz="2600" dirty="0" err="1">
                <a:solidFill>
                  <a:schemeClr val="tx1"/>
                </a:solidFill>
              </a:rPr>
              <a:t>dan</a:t>
            </a:r>
            <a:r>
              <a:rPr lang="en-US" sz="2600" dirty="0">
                <a:solidFill>
                  <a:schemeClr val="tx1"/>
                </a:solidFill>
              </a:rPr>
              <a:t> LQR </a:t>
            </a:r>
            <a:r>
              <a:rPr lang="en-US" sz="2600" dirty="0" err="1">
                <a:solidFill>
                  <a:schemeClr val="tx1"/>
                </a:solidFill>
              </a:rPr>
              <a:t>untuk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mengontrol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gerak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rotasi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i="1" dirty="0">
                <a:solidFill>
                  <a:schemeClr val="tx1"/>
                </a:solidFill>
              </a:rPr>
              <a:t>quadrotor (roll</a:t>
            </a:r>
            <a:r>
              <a:rPr lang="en-US" sz="2600" dirty="0">
                <a:solidFill>
                  <a:schemeClr val="tx1"/>
                </a:solidFill>
              </a:rPr>
              <a:t>,</a:t>
            </a:r>
            <a:r>
              <a:rPr lang="en-US" sz="2600" i="1" dirty="0">
                <a:solidFill>
                  <a:schemeClr val="tx1"/>
                </a:solidFill>
              </a:rPr>
              <a:t> pitch</a:t>
            </a:r>
            <a:r>
              <a:rPr lang="en-US" sz="2600" dirty="0">
                <a:solidFill>
                  <a:schemeClr val="tx1"/>
                </a:solidFill>
              </a:rPr>
              <a:t>, </a:t>
            </a:r>
            <a:r>
              <a:rPr lang="en-US" sz="2600" dirty="0" err="1">
                <a:solidFill>
                  <a:schemeClr val="tx1"/>
                </a:solidFill>
              </a:rPr>
              <a:t>dan</a:t>
            </a:r>
            <a:r>
              <a:rPr lang="en-US" sz="2600" i="1" dirty="0">
                <a:solidFill>
                  <a:schemeClr val="tx1"/>
                </a:solidFill>
              </a:rPr>
              <a:t> yaw). </a:t>
            </a:r>
          </a:p>
          <a:p>
            <a:pPr algn="just"/>
            <a:r>
              <a:rPr lang="en-US" sz="2600" dirty="0" err="1">
                <a:solidFill>
                  <a:schemeClr val="tx1"/>
                </a:solidFill>
              </a:rPr>
              <a:t>Membandingkan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kinerja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sistem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kontrol</a:t>
            </a:r>
            <a:r>
              <a:rPr lang="en-US" sz="2600" dirty="0">
                <a:solidFill>
                  <a:schemeClr val="tx1"/>
                </a:solidFill>
              </a:rPr>
              <a:t> PID </a:t>
            </a:r>
            <a:r>
              <a:rPr lang="en-US" sz="2600" dirty="0" err="1">
                <a:solidFill>
                  <a:schemeClr val="tx1"/>
                </a:solidFill>
              </a:rPr>
              <a:t>terhadap</a:t>
            </a:r>
            <a:r>
              <a:rPr lang="en-US" sz="2600" dirty="0">
                <a:solidFill>
                  <a:schemeClr val="tx1"/>
                </a:solidFill>
              </a:rPr>
              <a:t> LQR.</a:t>
            </a:r>
            <a:endParaRPr lang="id-ID" sz="2600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11414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59FC38-0C55-4A2F-AAF7-780B63A73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dirty="0"/>
              <a:t>BATASAN MASALAH</a:t>
            </a:r>
            <a:endParaRPr lang="id-ID" sz="4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590A32-D0BC-48FB-A94F-22938EC221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>
            <a:normAutofit fontScale="92500" lnSpcReduction="10000"/>
          </a:bodyPr>
          <a:lstStyle/>
          <a:p>
            <a:pPr algn="just">
              <a:buFont typeface="+mj-lt"/>
              <a:buAutoNum type="arabicPeriod"/>
            </a:pPr>
            <a:r>
              <a:rPr lang="en-US" sz="2800" dirty="0" err="1">
                <a:solidFill>
                  <a:schemeClr val="tx1"/>
                </a:solidFill>
              </a:rPr>
              <a:t>Diasumsikan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tidak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terdapat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i="1" dirty="0">
                <a:solidFill>
                  <a:schemeClr val="tx1"/>
                </a:solidFill>
              </a:rPr>
              <a:t>noise </a:t>
            </a:r>
            <a:r>
              <a:rPr lang="en-US" sz="2800" dirty="0" err="1">
                <a:solidFill>
                  <a:schemeClr val="tx1"/>
                </a:solidFill>
              </a:rPr>
              <a:t>ketika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simulasi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kontrol</a:t>
            </a:r>
            <a:r>
              <a:rPr lang="en-US" sz="2800" dirty="0">
                <a:solidFill>
                  <a:schemeClr val="tx1"/>
                </a:solidFill>
              </a:rPr>
              <a:t> PID </a:t>
            </a:r>
            <a:r>
              <a:rPr lang="en-US" sz="2800" dirty="0" err="1">
                <a:solidFill>
                  <a:schemeClr val="tx1"/>
                </a:solidFill>
              </a:rPr>
              <a:t>dan</a:t>
            </a:r>
            <a:r>
              <a:rPr lang="en-US" sz="2800" dirty="0">
                <a:solidFill>
                  <a:schemeClr val="tx1"/>
                </a:solidFill>
              </a:rPr>
              <a:t> LQR </a:t>
            </a:r>
            <a:r>
              <a:rPr lang="en-US" sz="2800" dirty="0" err="1">
                <a:solidFill>
                  <a:schemeClr val="tx1"/>
                </a:solidFill>
              </a:rPr>
              <a:t>pada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i="1" dirty="0">
                <a:solidFill>
                  <a:schemeClr val="tx1"/>
                </a:solidFill>
              </a:rPr>
              <a:t>quadrotor</a:t>
            </a:r>
            <a:r>
              <a:rPr lang="en-US" sz="2800" dirty="0">
                <a:solidFill>
                  <a:schemeClr val="tx1"/>
                </a:solidFill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en-US" sz="2800" dirty="0">
                <a:solidFill>
                  <a:schemeClr val="tx1"/>
                </a:solidFill>
              </a:rPr>
              <a:t>Proses </a:t>
            </a:r>
            <a:r>
              <a:rPr lang="en-US" sz="2800" i="1" dirty="0">
                <a:solidFill>
                  <a:schemeClr val="tx1"/>
                </a:solidFill>
              </a:rPr>
              <a:t>tuning </a:t>
            </a:r>
            <a:r>
              <a:rPr lang="en-US" sz="2800" dirty="0">
                <a:solidFill>
                  <a:schemeClr val="tx1"/>
                </a:solidFill>
              </a:rPr>
              <a:t>parameter </a:t>
            </a:r>
            <a:r>
              <a:rPr lang="en-US" sz="2800" dirty="0" err="1">
                <a:solidFill>
                  <a:schemeClr val="tx1"/>
                </a:solidFill>
              </a:rPr>
              <a:t>kontrol</a:t>
            </a:r>
            <a:r>
              <a:rPr lang="en-US" sz="2800" dirty="0">
                <a:solidFill>
                  <a:schemeClr val="tx1"/>
                </a:solidFill>
              </a:rPr>
              <a:t> PID </a:t>
            </a:r>
            <a:r>
              <a:rPr lang="en-US" sz="2800" dirty="0" err="1">
                <a:solidFill>
                  <a:schemeClr val="tx1"/>
                </a:solidFill>
              </a:rPr>
              <a:t>menggunakan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aturan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i="1" dirty="0">
                <a:solidFill>
                  <a:schemeClr val="tx1"/>
                </a:solidFill>
              </a:rPr>
              <a:t>Ziegler-Nichols.</a:t>
            </a:r>
            <a:endParaRPr lang="en-US" sz="2800" dirty="0">
              <a:solidFill>
                <a:schemeClr val="tx1"/>
              </a:solidFill>
            </a:endParaRPr>
          </a:p>
          <a:p>
            <a:pPr algn="just">
              <a:buFont typeface="+mj-lt"/>
              <a:buAutoNum type="arabicPeriod"/>
            </a:pPr>
            <a:r>
              <a:rPr lang="en-US" sz="2800" dirty="0">
                <a:solidFill>
                  <a:schemeClr val="tx1"/>
                </a:solidFill>
              </a:rPr>
              <a:t>Proses </a:t>
            </a:r>
            <a:r>
              <a:rPr lang="en-US" sz="2800" i="1" dirty="0">
                <a:solidFill>
                  <a:schemeClr val="tx1"/>
                </a:solidFill>
              </a:rPr>
              <a:t>tuning </a:t>
            </a:r>
            <a:r>
              <a:rPr lang="en-US" sz="2800" dirty="0">
                <a:solidFill>
                  <a:schemeClr val="tx1"/>
                </a:solidFill>
              </a:rPr>
              <a:t>parameter </a:t>
            </a:r>
            <a:r>
              <a:rPr lang="en-US" sz="2800" dirty="0" err="1">
                <a:solidFill>
                  <a:schemeClr val="tx1"/>
                </a:solidFill>
              </a:rPr>
              <a:t>kontrol</a:t>
            </a:r>
            <a:r>
              <a:rPr lang="en-US" sz="2800" dirty="0">
                <a:solidFill>
                  <a:schemeClr val="tx1"/>
                </a:solidFill>
              </a:rPr>
              <a:t> LQR </a:t>
            </a:r>
            <a:r>
              <a:rPr lang="en-US" sz="2800" dirty="0" err="1">
                <a:solidFill>
                  <a:schemeClr val="tx1"/>
                </a:solidFill>
              </a:rPr>
              <a:t>dilakukan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secara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i="1" dirty="0">
                <a:solidFill>
                  <a:schemeClr val="tx1"/>
                </a:solidFill>
              </a:rPr>
              <a:t>trial error </a:t>
            </a:r>
            <a:r>
              <a:rPr lang="en-US" sz="2800" dirty="0" err="1">
                <a:solidFill>
                  <a:schemeClr val="tx1"/>
                </a:solidFill>
              </a:rPr>
              <a:t>sebanyak</a:t>
            </a:r>
            <a:r>
              <a:rPr lang="en-US" sz="2800" dirty="0">
                <a:solidFill>
                  <a:schemeClr val="tx1"/>
                </a:solidFill>
              </a:rPr>
              <a:t> 10 kali.</a:t>
            </a:r>
          </a:p>
          <a:p>
            <a:pPr algn="just">
              <a:buFont typeface="+mj-lt"/>
              <a:buAutoNum type="arabicPeriod"/>
            </a:pPr>
            <a:r>
              <a:rPr lang="en-US" sz="2800" dirty="0" err="1">
                <a:solidFill>
                  <a:schemeClr val="tx1"/>
                </a:solidFill>
              </a:rPr>
              <a:t>Perancangan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dan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simulasi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sistem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kontrol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gerak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rotasi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pada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i="1" dirty="0">
                <a:solidFill>
                  <a:schemeClr val="tx1"/>
                </a:solidFill>
              </a:rPr>
              <a:t>quadrotor </a:t>
            </a:r>
            <a:r>
              <a:rPr lang="en-US" sz="2800" dirty="0" err="1">
                <a:solidFill>
                  <a:schemeClr val="tx1"/>
                </a:solidFill>
              </a:rPr>
              <a:t>menggunakan</a:t>
            </a:r>
            <a:r>
              <a:rPr lang="en-US" sz="2800" dirty="0">
                <a:solidFill>
                  <a:schemeClr val="tx1"/>
                </a:solidFill>
              </a:rPr>
              <a:t> program bantu </a:t>
            </a:r>
            <a:r>
              <a:rPr lang="en-US" sz="2800" i="1" dirty="0" err="1">
                <a:solidFill>
                  <a:schemeClr val="tx1"/>
                </a:solidFill>
              </a:rPr>
              <a:t>Matlab</a:t>
            </a:r>
            <a:r>
              <a:rPr lang="en-US" sz="2800" i="1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dan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i="1" dirty="0">
                <a:solidFill>
                  <a:schemeClr val="tx1"/>
                </a:solidFill>
              </a:rPr>
              <a:t>Simulink</a:t>
            </a:r>
            <a:r>
              <a:rPr lang="en-US" sz="2800" dirty="0">
                <a:solidFill>
                  <a:schemeClr val="tx1"/>
                </a:solidFill>
              </a:rPr>
              <a:t>.</a:t>
            </a:r>
            <a:endParaRPr lang="id-ID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7162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477FB4-3695-488F-B9B8-65AB4A764C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A33664-FCC2-400B-82CF-DE728863A6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600" dirty="0"/>
              <a:t>SISTEM </a:t>
            </a:r>
            <a:r>
              <a:rPr lang="en-US" sz="6600" i="1" dirty="0"/>
              <a:t>QUADROTOR</a:t>
            </a:r>
            <a:endParaRPr lang="id-ID" sz="6600" dirty="0"/>
          </a:p>
        </p:txBody>
      </p:sp>
    </p:spTree>
    <p:extLst>
      <p:ext uri="{BB962C8B-B14F-4D97-AF65-F5344CB8AC3E}">
        <p14:creationId xmlns:p14="http://schemas.microsoft.com/office/powerpoint/2010/main" val="15805468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E57DE-9BB5-4EF0-A91D-AA325D28D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5765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400" i="1" dirty="0"/>
              <a:t>QUADROTOR</a:t>
            </a:r>
            <a:endParaRPr lang="id-ID" sz="4400" i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5AD769A-E573-45B2-99D6-47A8995F8B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47900" y="1605280"/>
            <a:ext cx="9256712" cy="4814570"/>
          </a:xfrm>
        </p:spPr>
      </p:pic>
    </p:spTree>
    <p:extLst>
      <p:ext uri="{BB962C8B-B14F-4D97-AF65-F5344CB8AC3E}">
        <p14:creationId xmlns:p14="http://schemas.microsoft.com/office/powerpoint/2010/main" val="11017976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B6756-6ACE-49EC-85AE-013213173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i="1" dirty="0"/>
              <a:t>QUADROTOR</a:t>
            </a:r>
            <a:br>
              <a:rPr lang="en-US" i="1" dirty="0"/>
            </a:br>
            <a:r>
              <a:rPr lang="en-US" dirty="0"/>
              <a:t>(GERAK </a:t>
            </a:r>
            <a:r>
              <a:rPr lang="en-US" i="1" dirty="0"/>
              <a:t>ROLL</a:t>
            </a:r>
            <a:r>
              <a:rPr lang="en-US" dirty="0"/>
              <a:t>)</a:t>
            </a:r>
            <a:endParaRPr lang="id-ID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58D42D6-FB7A-44AC-AA9D-B493DA8348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92924" y="1905000"/>
            <a:ext cx="4011075" cy="432889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DD3C2AB-0ACF-4801-8148-D7D012B951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8768" y="1905000"/>
            <a:ext cx="4011075" cy="4328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2541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B6756-6ACE-49EC-85AE-013213173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i="1" dirty="0"/>
              <a:t>QUADROTOR</a:t>
            </a:r>
            <a:br>
              <a:rPr lang="en-US" i="1" dirty="0"/>
            </a:br>
            <a:r>
              <a:rPr lang="en-US" dirty="0"/>
              <a:t>(GERAK </a:t>
            </a:r>
            <a:r>
              <a:rPr lang="en-US" i="1" dirty="0"/>
              <a:t>PITCH</a:t>
            </a:r>
            <a:r>
              <a:rPr lang="en-US" dirty="0"/>
              <a:t>)</a:t>
            </a:r>
            <a:endParaRPr lang="id-ID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58D42D6-FB7A-44AC-AA9D-B493DA8348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92924" y="2040173"/>
            <a:ext cx="4011075" cy="4193717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DD3C2AB-0ACF-4801-8148-D7D012B951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8768" y="2040722"/>
            <a:ext cx="4011075" cy="4193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6369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B6756-6ACE-49EC-85AE-013213173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i="1" dirty="0"/>
              <a:t>QUADROTOR</a:t>
            </a:r>
            <a:br>
              <a:rPr lang="en-US" i="1" dirty="0"/>
            </a:br>
            <a:r>
              <a:rPr lang="en-US" dirty="0"/>
              <a:t>(GERAK </a:t>
            </a:r>
            <a:r>
              <a:rPr lang="en-US" i="1" dirty="0"/>
              <a:t>YAW</a:t>
            </a:r>
            <a:r>
              <a:rPr lang="en-US" dirty="0"/>
              <a:t>)</a:t>
            </a:r>
            <a:endParaRPr lang="id-ID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58D42D6-FB7A-44AC-AA9D-B493DA8348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00863" y="2040173"/>
            <a:ext cx="3995197" cy="4193717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DD3C2AB-0ACF-4801-8148-D7D012B951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8768" y="2095304"/>
            <a:ext cx="4011075" cy="4084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6648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3AC8AB-BBCC-44EB-8BF9-C1C24BFE87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400" dirty="0"/>
              <a:t>GERAK ROTASI </a:t>
            </a:r>
            <a:r>
              <a:rPr lang="en-US" sz="4400" i="1" dirty="0"/>
              <a:t>QUADROTOR</a:t>
            </a:r>
            <a:br>
              <a:rPr lang="en-US" sz="4400" i="1" dirty="0"/>
            </a:br>
            <a:r>
              <a:rPr lang="en-US" sz="4400" dirty="0"/>
              <a:t>(</a:t>
            </a:r>
            <a:r>
              <a:rPr lang="en-US" sz="4400" i="1" dirty="0"/>
              <a:t>Roll, Pitch, </a:t>
            </a:r>
            <a:r>
              <a:rPr lang="en-US" sz="4400" i="1" dirty="0" err="1"/>
              <a:t>dan</a:t>
            </a:r>
            <a:r>
              <a:rPr lang="en-US" sz="4400" i="1" dirty="0"/>
              <a:t> Yaw</a:t>
            </a:r>
            <a:r>
              <a:rPr lang="en-US" sz="4400" dirty="0"/>
              <a:t>)</a:t>
            </a:r>
            <a:r>
              <a:rPr lang="en-US" sz="4000" i="1" dirty="0"/>
              <a:t> </a:t>
            </a:r>
            <a:endParaRPr lang="id-ID" sz="4000" i="1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6345589C-7959-4F2E-8501-4D77B2CCAB02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7190747" y="2126222"/>
                <a:ext cx="4313864" cy="4731778"/>
              </a:xfrm>
            </p:spPr>
            <p:txBody>
              <a:bodyPr>
                <a:normAutofit fontScale="92500" lnSpcReduction="20000"/>
              </a:bodyPr>
              <a:lstStyle/>
              <a:p>
                <a:pPr marL="0" indent="0">
                  <a:buNone/>
                </a:pPr>
                <a:r>
                  <a:rPr lang="en-US" dirty="0"/>
                  <a:t>Di mana 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𝑀</m:t>
                        </m:r>
                      </m:sub>
                    </m:sSub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konstanta</a:t>
                </a:r>
                <a:r>
                  <a:rPr lang="en-US" dirty="0"/>
                  <a:t> </a:t>
                </a:r>
                <a:r>
                  <a:rPr lang="en-US" dirty="0" err="1"/>
                  <a:t>momen</a:t>
                </a:r>
                <a:r>
                  <a:rPr lang="en-US" dirty="0"/>
                  <a:t> </a:t>
                </a:r>
                <a:r>
                  <a:rPr lang="en-US" dirty="0" err="1"/>
                  <a:t>aerodinamis</a:t>
                </a:r>
                <a:r>
                  <a:rPr lang="en-US" dirty="0"/>
                  <a:t>.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𝑇</m:t>
                        </m:r>
                      </m:sub>
                    </m:sSub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konstanta</a:t>
                </a:r>
                <a:r>
                  <a:rPr lang="en-US" dirty="0"/>
                  <a:t> </a:t>
                </a:r>
                <a:r>
                  <a:rPr lang="en-US" dirty="0" err="1"/>
                  <a:t>gaya</a:t>
                </a:r>
                <a:r>
                  <a:rPr lang="en-US" dirty="0"/>
                  <a:t> </a:t>
                </a:r>
                <a:r>
                  <a:rPr lang="en-US" dirty="0" err="1"/>
                  <a:t>aerodinamis</a:t>
                </a:r>
                <a:r>
                  <a:rPr lang="en-US" dirty="0"/>
                  <a:t>.</a:t>
                </a:r>
              </a:p>
              <a:p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𝑙</m:t>
                    </m:r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panjang</a:t>
                </a:r>
                <a:r>
                  <a:rPr lang="en-US" dirty="0"/>
                  <a:t> </a:t>
                </a:r>
                <a:r>
                  <a:rPr lang="en-US" dirty="0" err="1"/>
                  <a:t>lengan</a:t>
                </a:r>
                <a:r>
                  <a:rPr lang="en-US" dirty="0"/>
                  <a:t> </a:t>
                </a:r>
                <a:r>
                  <a:rPr lang="en-US" i="1" dirty="0"/>
                  <a:t>quadrotor.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𝑥𝑥</m:t>
                        </m:r>
                      </m:sub>
                    </m:sSub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momen</a:t>
                </a:r>
                <a:r>
                  <a:rPr lang="en-US" dirty="0"/>
                  <a:t> </a:t>
                </a:r>
                <a:r>
                  <a:rPr lang="en-US" dirty="0" err="1"/>
                  <a:t>inersia</a:t>
                </a:r>
                <a:r>
                  <a:rPr lang="en-US" dirty="0"/>
                  <a:t> di </a:t>
                </a:r>
                <a:r>
                  <a:rPr lang="en-US" dirty="0" err="1"/>
                  <a:t>sekitar</a:t>
                </a:r>
                <a:r>
                  <a:rPr lang="en-US" dirty="0"/>
                  <a:t> </a:t>
                </a:r>
                <a:r>
                  <a:rPr lang="en-US" dirty="0" err="1"/>
                  <a:t>sumbu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ketika</a:t>
                </a:r>
                <a:r>
                  <a:rPr lang="en-US" dirty="0"/>
                  <a:t> </a:t>
                </a:r>
                <a:r>
                  <a:rPr lang="en-US" dirty="0" err="1"/>
                  <a:t>objek</a:t>
                </a:r>
                <a:r>
                  <a:rPr lang="en-US" dirty="0"/>
                  <a:t> </a:t>
                </a:r>
                <a:r>
                  <a:rPr lang="en-US" dirty="0" err="1"/>
                  <a:t>berotasi</a:t>
                </a:r>
                <a:r>
                  <a:rPr lang="en-US" dirty="0"/>
                  <a:t> </a:t>
                </a:r>
                <a:r>
                  <a:rPr lang="en-US" dirty="0" err="1"/>
                  <a:t>sekitar</a:t>
                </a:r>
                <a:r>
                  <a:rPr lang="en-US" dirty="0"/>
                  <a:t> </a:t>
                </a:r>
                <a:r>
                  <a:rPr lang="en-US" dirty="0" err="1"/>
                  <a:t>sumbu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n-US" dirty="0"/>
                  <a:t>.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𝑦𝑦</m:t>
                        </m:r>
                      </m:sub>
                    </m:sSub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momen</a:t>
                </a:r>
                <a:r>
                  <a:rPr lang="en-US" dirty="0"/>
                  <a:t> </a:t>
                </a:r>
                <a:r>
                  <a:rPr lang="en-US" dirty="0" err="1"/>
                  <a:t>inersia</a:t>
                </a:r>
                <a:r>
                  <a:rPr lang="en-US" dirty="0"/>
                  <a:t> di </a:t>
                </a:r>
                <a:r>
                  <a:rPr lang="en-US" dirty="0" err="1"/>
                  <a:t>sekitar</a:t>
                </a:r>
                <a:r>
                  <a:rPr lang="en-US" dirty="0"/>
                  <a:t> </a:t>
                </a:r>
                <a:r>
                  <a:rPr lang="en-US" dirty="0" err="1"/>
                  <a:t>sumbu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𝑌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ketika</a:t>
                </a:r>
                <a:r>
                  <a:rPr lang="en-US" dirty="0"/>
                  <a:t> </a:t>
                </a:r>
                <a:r>
                  <a:rPr lang="en-US" dirty="0" err="1"/>
                  <a:t>objek</a:t>
                </a:r>
                <a:r>
                  <a:rPr lang="en-US" dirty="0"/>
                  <a:t> </a:t>
                </a:r>
                <a:r>
                  <a:rPr lang="en-US" dirty="0" err="1"/>
                  <a:t>berotasi</a:t>
                </a:r>
                <a:r>
                  <a:rPr lang="en-US" dirty="0"/>
                  <a:t> </a:t>
                </a:r>
                <a:r>
                  <a:rPr lang="en-US" dirty="0" err="1"/>
                  <a:t>sekitar</a:t>
                </a:r>
                <a:r>
                  <a:rPr lang="en-US" dirty="0"/>
                  <a:t> </a:t>
                </a:r>
                <a:r>
                  <a:rPr lang="en-US" dirty="0" err="1"/>
                  <a:t>sumbu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𝑌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n-US" dirty="0"/>
                  <a:t>.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𝑧𝑧</m:t>
                        </m:r>
                      </m:sub>
                    </m:sSub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momen</a:t>
                </a:r>
                <a:r>
                  <a:rPr lang="en-US" dirty="0"/>
                  <a:t> </a:t>
                </a:r>
                <a:r>
                  <a:rPr lang="en-US" dirty="0" err="1"/>
                  <a:t>inersia</a:t>
                </a:r>
                <a:r>
                  <a:rPr lang="en-US" dirty="0"/>
                  <a:t> di </a:t>
                </a:r>
                <a:r>
                  <a:rPr lang="en-US" dirty="0" err="1"/>
                  <a:t>sekitar</a:t>
                </a:r>
                <a:r>
                  <a:rPr lang="en-US" dirty="0"/>
                  <a:t> </a:t>
                </a:r>
                <a:r>
                  <a:rPr lang="en-US" dirty="0" err="1"/>
                  <a:t>sumbu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𝑍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ketika</a:t>
                </a:r>
                <a:r>
                  <a:rPr lang="en-US" dirty="0"/>
                  <a:t> </a:t>
                </a:r>
                <a:r>
                  <a:rPr lang="en-US" dirty="0" err="1"/>
                  <a:t>objek</a:t>
                </a:r>
                <a:r>
                  <a:rPr lang="en-US" dirty="0"/>
                  <a:t> </a:t>
                </a:r>
                <a:r>
                  <a:rPr lang="en-US" dirty="0" err="1"/>
                  <a:t>berotasi</a:t>
                </a:r>
                <a:r>
                  <a:rPr lang="en-US" dirty="0"/>
                  <a:t> </a:t>
                </a:r>
                <a:r>
                  <a:rPr lang="en-US" dirty="0" err="1"/>
                  <a:t>sekitar</a:t>
                </a:r>
                <a:r>
                  <a:rPr lang="en-US" dirty="0"/>
                  <a:t> </a:t>
                </a:r>
                <a:r>
                  <a:rPr lang="en-US" dirty="0" err="1"/>
                  <a:t>sumbu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𝑍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n-US" dirty="0"/>
                  <a:t>.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Ω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kecepatan</a:t>
                </a:r>
                <a:r>
                  <a:rPr lang="en-US" dirty="0"/>
                  <a:t> </a:t>
                </a:r>
                <a:r>
                  <a:rPr lang="en-US" i="1" dirty="0"/>
                  <a:t>propeller </a:t>
                </a:r>
                <a:r>
                  <a:rPr lang="en-US" dirty="0" err="1"/>
                  <a:t>ke</a:t>
                </a:r>
                <a:r>
                  <a:rPr lang="en-US" dirty="0"/>
                  <a:t> n</a:t>
                </a:r>
              </a:p>
              <a:p>
                <a:pPr marL="0" indent="0">
                  <a:buNone/>
                </a:pPr>
                <a:endParaRPr lang="id-ID" sz="1600" dirty="0"/>
              </a:p>
            </p:txBody>
          </p:sp>
        </mc:Choice>
        <mc:Fallback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6345589C-7959-4F2E-8501-4D77B2CCAB0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7190747" y="2126222"/>
                <a:ext cx="4313864" cy="4731778"/>
              </a:xfrm>
              <a:blipFill>
                <a:blip r:embed="rId2"/>
                <a:stretch>
                  <a:fillRect l="-990" t="-1546" b="-1804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4DBDF78D-E50B-4594-B70C-7670B60EB3FB}"/>
                  </a:ext>
                </a:extLst>
              </p:cNvPr>
              <p:cNvSpPr>
                <a:spLocks noGrp="1"/>
              </p:cNvSpPr>
              <p:nvPr>
                <p:ph sz="half" idx="1"/>
              </p:nvPr>
            </p:nvSpPr>
            <p:spPr>
              <a:xfrm>
                <a:off x="1184564" y="2133600"/>
                <a:ext cx="5718512" cy="4107668"/>
              </a:xfrm>
            </p:spPr>
            <p:txBody>
              <a:bodyPr>
                <a:noAutofit/>
              </a:bodyPr>
              <a:lstStyle/>
              <a:p>
                <a:r>
                  <a:rPr lang="en-US" sz="2000" dirty="0">
                    <a:solidFill>
                      <a:schemeClr val="tx1"/>
                    </a:solidFill>
                  </a:rPr>
                  <a:t>Gerakan </a:t>
                </a:r>
                <a:r>
                  <a:rPr lang="en-US" sz="2000" i="1" dirty="0">
                    <a:solidFill>
                      <a:schemeClr val="tx1"/>
                    </a:solidFill>
                  </a:rPr>
                  <a:t>roll </a:t>
                </a:r>
                <a:r>
                  <a:rPr lang="en-US" sz="2000" dirty="0" err="1">
                    <a:solidFill>
                      <a:schemeClr val="tx1"/>
                    </a:solidFill>
                  </a:rPr>
                  <a:t>menimbulkan</a:t>
                </a:r>
                <a:r>
                  <a:rPr lang="en-US" sz="2000" dirty="0">
                    <a:solidFill>
                      <a:schemeClr val="tx1"/>
                    </a:solidFill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</a:rPr>
                  <a:t>perubahan</a:t>
                </a:r>
                <a:r>
                  <a:rPr lang="en-US" sz="2000" dirty="0">
                    <a:solidFill>
                      <a:schemeClr val="tx1"/>
                    </a:solidFill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</a:rPr>
                  <a:t>sudut</a:t>
                </a:r>
                <a:r>
                  <a:rPr lang="en-US" sz="20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𝜙</m:t>
                    </m:r>
                  </m:oMath>
                </a14:m>
                <a:r>
                  <a:rPr lang="en-US" sz="2000" dirty="0">
                    <a:solidFill>
                      <a:schemeClr val="tx1"/>
                    </a:solidFill>
                  </a:rPr>
                  <a:t> (phi).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̈"/>
                          <m:ctrlPr>
                            <a:rPr lang="id-ID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𝜙</m:t>
                          </m:r>
                        </m:e>
                      </m:acc>
                      <m:d>
                        <m:dPr>
                          <m:ctrlPr>
                            <a:rPr lang="id-ID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20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id-ID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sSubSup>
                            <m:sSubSupPr>
                              <m:ctrlPr>
                                <a:rPr lang="id-ID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Ω</m:t>
                              </m:r>
                            </m:e>
                            <m:sub>
                              <m:r>
                                <a:rPr lang="en-US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  <m:sup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)−</m:t>
                          </m:r>
                          <m:sSubSup>
                            <m:sSubSupPr>
                              <m:ctrlPr>
                                <a:rPr lang="id-ID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Ω</m:t>
                              </m:r>
                            </m:e>
                            <m:sub>
                              <m:r>
                                <a:rPr lang="en-US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)) </m:t>
                          </m:r>
                          <m:sSub>
                            <m:sSubPr>
                              <m:ctrlPr>
                                <a:rPr lang="id-ID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sub>
                          </m:sSub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n-US" sz="20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</m:num>
                        <m:den>
                          <m:sSub>
                            <m:sSubPr>
                              <m:ctrlPr>
                                <a:rPr lang="id-ID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𝑥𝑥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000" dirty="0">
                  <a:solidFill>
                    <a:schemeClr val="tx1"/>
                  </a:solidFill>
                </a:endParaRPr>
              </a:p>
              <a:p>
                <a:r>
                  <a:rPr lang="en-US" sz="2000" dirty="0" err="1">
                    <a:solidFill>
                      <a:schemeClr val="tx1"/>
                    </a:solidFill>
                  </a:rPr>
                  <a:t>Gerakan</a:t>
                </a:r>
                <a:r>
                  <a:rPr lang="en-US" sz="2000" dirty="0">
                    <a:solidFill>
                      <a:schemeClr val="tx1"/>
                    </a:solidFill>
                  </a:rPr>
                  <a:t> </a:t>
                </a:r>
                <a:r>
                  <a:rPr lang="en-US" sz="2000" i="1" dirty="0">
                    <a:solidFill>
                      <a:schemeClr val="tx1"/>
                    </a:solidFill>
                  </a:rPr>
                  <a:t>pitch </a:t>
                </a:r>
                <a:r>
                  <a:rPr lang="en-US" sz="2000" dirty="0" err="1">
                    <a:solidFill>
                      <a:schemeClr val="tx1"/>
                    </a:solidFill>
                  </a:rPr>
                  <a:t>menimbulkan</a:t>
                </a:r>
                <a:r>
                  <a:rPr lang="en-US" sz="2000" dirty="0">
                    <a:solidFill>
                      <a:schemeClr val="tx1"/>
                    </a:solidFill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</a:rPr>
                  <a:t>perubahan</a:t>
                </a:r>
                <a:r>
                  <a:rPr lang="en-US" sz="2000" dirty="0">
                    <a:solidFill>
                      <a:schemeClr val="tx1"/>
                    </a:solidFill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</a:rPr>
                  <a:t>sudut</a:t>
                </a:r>
                <a:r>
                  <a:rPr lang="en-US" sz="20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id-ID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𝜃</m:t>
                    </m:r>
                  </m:oMath>
                </a14:m>
                <a:r>
                  <a:rPr lang="en-US" sz="2000" dirty="0">
                    <a:solidFill>
                      <a:schemeClr val="tx1"/>
                    </a:solidFill>
                  </a:rPr>
                  <a:t> (theta).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̈"/>
                          <m:ctrlPr>
                            <a:rPr lang="id-ID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id-ID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</m:acc>
                      <m:d>
                        <m:dPr>
                          <m:ctrlPr>
                            <a:rPr lang="id-ID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20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id-ID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id-ID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id-ID" sz="20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00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Ω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  <m:sup>
                                  <m:r>
                                    <a:rPr lang="en-US" sz="20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)−</m:t>
                              </m:r>
                              <m:sSubSup>
                                <m:sSubSupPr>
                                  <m:ctrlPr>
                                    <a:rPr lang="id-ID" sz="20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00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Ω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  <m:sup>
                                  <m:r>
                                    <a:rPr lang="en-US" sz="20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</m:d>
                          <m:sSub>
                            <m:sSubPr>
                              <m:ctrlPr>
                                <a:rPr lang="id-ID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sub>
                          </m:sSub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𝑙</m:t>
                          </m:r>
                        </m:num>
                        <m:den>
                          <m:sSub>
                            <m:sSubPr>
                              <m:ctrlPr>
                                <a:rPr lang="id-ID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𝑦𝑦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000" dirty="0">
                  <a:solidFill>
                    <a:schemeClr val="tx1"/>
                  </a:solidFill>
                </a:endParaRPr>
              </a:p>
              <a:p>
                <a:r>
                  <a:rPr lang="en-US" sz="2000" dirty="0" err="1">
                    <a:solidFill>
                      <a:schemeClr val="tx1"/>
                    </a:solidFill>
                  </a:rPr>
                  <a:t>Gerakan</a:t>
                </a:r>
                <a:r>
                  <a:rPr lang="en-US" sz="2000" dirty="0">
                    <a:solidFill>
                      <a:schemeClr val="tx1"/>
                    </a:solidFill>
                  </a:rPr>
                  <a:t> </a:t>
                </a:r>
                <a:r>
                  <a:rPr lang="en-US" sz="2000" i="1" dirty="0">
                    <a:solidFill>
                      <a:schemeClr val="tx1"/>
                    </a:solidFill>
                  </a:rPr>
                  <a:t>yaw</a:t>
                </a:r>
                <a:r>
                  <a:rPr lang="en-US" sz="2000" dirty="0">
                    <a:solidFill>
                      <a:schemeClr val="tx1"/>
                    </a:solidFill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</a:rPr>
                  <a:t>menimbulkan</a:t>
                </a:r>
                <a:r>
                  <a:rPr lang="en-US" sz="2000" dirty="0">
                    <a:solidFill>
                      <a:schemeClr val="tx1"/>
                    </a:solidFill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</a:rPr>
                  <a:t>perubahan</a:t>
                </a:r>
                <a:r>
                  <a:rPr lang="en-US" sz="2000" dirty="0">
                    <a:solidFill>
                      <a:schemeClr val="tx1"/>
                    </a:solidFill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</a:rPr>
                  <a:t>sudut</a:t>
                </a:r>
                <a:r>
                  <a:rPr lang="en-US" sz="20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𝜓</m:t>
                    </m:r>
                  </m:oMath>
                </a14:m>
                <a:r>
                  <a:rPr lang="en-US" sz="2000" dirty="0">
                    <a:solidFill>
                      <a:schemeClr val="tx1"/>
                    </a:solidFill>
                  </a:rPr>
                  <a:t> (psi).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̈"/>
                          <m:ctrlPr>
                            <a:rPr lang="id-ID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𝜓</m:t>
                          </m:r>
                        </m:e>
                      </m:acc>
                      <m:d>
                        <m:dPr>
                          <m:ctrlPr>
                            <a:rPr lang="id-ID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20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id-ID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id-ID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m:rPr>
                                  <m:sty m:val="p"/>
                                </m:rPr>
                                <a:rPr lang="en-US" sz="20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Ω</m:t>
                              </m:r>
                            </m:e>
                            <m:sub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)−</m:t>
                          </m:r>
                          <m:sSubSup>
                            <m:sSubSupPr>
                              <m:ctrlPr>
                                <a:rPr lang="id-ID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Ω</m:t>
                              </m:r>
                            </m:e>
                            <m:sub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)+</m:t>
                          </m:r>
                          <m:sSubSup>
                            <m:sSubSupPr>
                              <m:ctrlPr>
                                <a:rPr lang="id-ID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Ω</m:t>
                              </m:r>
                            </m:e>
                            <m:sub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  <m:sup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)−</m:t>
                          </m:r>
                          <m:sSubSup>
                            <m:sSubSupPr>
                              <m:ctrlPr>
                                <a:rPr lang="id-ID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Ω</m:t>
                              </m:r>
                            </m:e>
                            <m:sub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  <m:sup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))</m:t>
                          </m:r>
                          <m:sSub>
                            <m:sSubPr>
                              <m:ctrlPr>
                                <a:rPr lang="id-ID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id-ID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𝑧𝑧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000" dirty="0"/>
              </a:p>
              <a:p>
                <a:endParaRPr lang="id-ID" sz="1400" dirty="0"/>
              </a:p>
            </p:txBody>
          </p:sp>
        </mc:Choice>
        <mc:Fallback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4DBDF78D-E50B-4594-B70C-7670B60EB3F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1184564" y="2133600"/>
                <a:ext cx="5718512" cy="4107668"/>
              </a:xfrm>
              <a:blipFill>
                <a:blip r:embed="rId3"/>
                <a:stretch>
                  <a:fillRect l="-959" t="-742" b="-1484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14096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6B1905-1F93-41C4-8030-E2DDE0E166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400" dirty="0"/>
              <a:t>SISTEM </a:t>
            </a:r>
            <a:r>
              <a:rPr lang="en-US" sz="4400" i="1" dirty="0"/>
              <a:t>QUADROTOR</a:t>
            </a:r>
            <a:br>
              <a:rPr lang="en-US" sz="4400" i="1" dirty="0"/>
            </a:br>
            <a:r>
              <a:rPr lang="en-US" sz="4400" dirty="0"/>
              <a:t>(Parameter </a:t>
            </a:r>
            <a:r>
              <a:rPr lang="en-US" sz="4400" dirty="0" err="1"/>
              <a:t>Fisik</a:t>
            </a:r>
            <a:r>
              <a:rPr lang="en-US" sz="4400" dirty="0"/>
              <a:t>)</a:t>
            </a:r>
            <a:r>
              <a:rPr lang="en-US" sz="4400" i="1" dirty="0"/>
              <a:t> </a:t>
            </a:r>
            <a:endParaRPr lang="id-ID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Content Placeholder 4">
                <a:extLst>
                  <a:ext uri="{FF2B5EF4-FFF2-40B4-BE49-F238E27FC236}">
                    <a16:creationId xmlns:a16="http://schemas.microsoft.com/office/drawing/2014/main" id="{D9A8DCA5-C371-4160-9EC2-7B5823222858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666453268"/>
                  </p:ext>
                </p:extLst>
              </p:nvPr>
            </p:nvGraphicFramePr>
            <p:xfrm>
              <a:off x="2589213" y="2321168"/>
              <a:ext cx="8915400" cy="391272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971800">
                      <a:extLst>
                        <a:ext uri="{9D8B030D-6E8A-4147-A177-3AD203B41FA5}">
                          <a16:colId xmlns:a16="http://schemas.microsoft.com/office/drawing/2014/main" val="1166803860"/>
                        </a:ext>
                      </a:extLst>
                    </a:gridCol>
                    <a:gridCol w="2971800">
                      <a:extLst>
                        <a:ext uri="{9D8B030D-6E8A-4147-A177-3AD203B41FA5}">
                          <a16:colId xmlns:a16="http://schemas.microsoft.com/office/drawing/2014/main" val="1755862178"/>
                        </a:ext>
                      </a:extLst>
                    </a:gridCol>
                    <a:gridCol w="2971800">
                      <a:extLst>
                        <a:ext uri="{9D8B030D-6E8A-4147-A177-3AD203B41FA5}">
                          <a16:colId xmlns:a16="http://schemas.microsoft.com/office/drawing/2014/main" val="767235286"/>
                        </a:ext>
                      </a:extLst>
                    </a:gridCol>
                  </a:tblGrid>
                  <a:tr h="54602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/>
                            <a:t>Parameter</a:t>
                          </a:r>
                          <a:endParaRPr lang="id-ID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/>
                            <a:t>Nilai</a:t>
                          </a:r>
                          <a:endParaRPr lang="id-ID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err="1"/>
                            <a:t>Satuan</a:t>
                          </a:r>
                          <a:endParaRPr lang="id-ID" sz="28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1547820"/>
                      </a:ext>
                    </a:extLst>
                  </a:tr>
                  <a:tr h="556446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id-ID" sz="2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lang="id-ID" sz="2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𝐼</m:t>
                                    </m:r>
                                  </m:e>
                                  <m:sub>
                                    <m:r>
                                      <a:rPr lang="id-ID" sz="2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𝑥𝑥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id-ID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id-ID" sz="2800" i="1" kern="1200" smtClean="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7,5×</m:t>
                                </m:r>
                                <m:sSup>
                                  <m:sSupPr>
                                    <m:ctrlPr>
                                      <a:rPr lang="id-ID" sz="2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pPr>
                                  <m:e>
                                    <m:r>
                                      <a:rPr lang="id-ID" sz="2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id-ID" sz="2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−3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id-ID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d-ID" sz="2800" kern="1200" dirty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Kg.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id-ID" sz="2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pPr>
                                <m:e>
                                  <m:r>
                                    <a:rPr lang="id-ID" sz="2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𝑚</m:t>
                                  </m:r>
                                </m:e>
                                <m:sup>
                                  <m:r>
                                    <a:rPr lang="id-ID" sz="2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2</m:t>
                                  </m:r>
                                </m:sup>
                              </m:sSup>
                            </m:oMath>
                          </a14:m>
                          <a:endParaRPr lang="id-ID" sz="28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68072452"/>
                      </a:ext>
                    </a:extLst>
                  </a:tr>
                  <a:tr h="588058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id-ID" sz="2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lang="id-ID" sz="2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𝐼</m:t>
                                    </m:r>
                                  </m:e>
                                  <m:sub>
                                    <m:r>
                                      <a:rPr lang="id-ID" sz="2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𝑦𝑦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id-ID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id-ID" sz="2800" i="1" kern="1200" smtClean="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7,5×</m:t>
                                </m:r>
                                <m:sSup>
                                  <m:sSupPr>
                                    <m:ctrlPr>
                                      <a:rPr lang="id-ID" sz="2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pPr>
                                  <m:e>
                                    <m:r>
                                      <a:rPr lang="id-ID" sz="2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id-ID" sz="2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−3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id-ID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d-ID" sz="2800" kern="1200" dirty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Kg.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id-ID" sz="2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pPr>
                                <m:e>
                                  <m:r>
                                    <a:rPr lang="id-ID" sz="2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𝑚</m:t>
                                  </m:r>
                                </m:e>
                                <m:sup>
                                  <m:r>
                                    <a:rPr lang="id-ID" sz="2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2</m:t>
                                  </m:r>
                                </m:sup>
                              </m:sSup>
                            </m:oMath>
                          </a14:m>
                          <a:endParaRPr lang="id-ID" sz="28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517664447"/>
                      </a:ext>
                    </a:extLst>
                  </a:tr>
                  <a:tr h="556446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id-ID" sz="2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lang="id-ID" sz="2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𝐼</m:t>
                                    </m:r>
                                  </m:e>
                                  <m:sub>
                                    <m:r>
                                      <a:rPr lang="id-ID" sz="2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𝑧𝑧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id-ID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id-ID" sz="2800" i="1" kern="1200" smtClean="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1,3×</m:t>
                                </m:r>
                                <m:sSup>
                                  <m:sSupPr>
                                    <m:ctrlPr>
                                      <a:rPr lang="id-ID" sz="2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pPr>
                                  <m:e>
                                    <m:r>
                                      <a:rPr lang="id-ID" sz="2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id-ID" sz="2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−2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id-ID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d-ID" sz="2800" kern="1200" dirty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Kg.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id-ID" sz="2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pPr>
                                <m:e>
                                  <m:r>
                                    <a:rPr lang="id-ID" sz="2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𝑚</m:t>
                                  </m:r>
                                </m:e>
                                <m:sup>
                                  <m:r>
                                    <a:rPr lang="id-ID" sz="2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2</m:t>
                                  </m:r>
                                </m:sup>
                              </m:sSup>
                            </m:oMath>
                          </a14:m>
                          <a:endParaRPr lang="id-ID" sz="28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972443382"/>
                      </a:ext>
                    </a:extLst>
                  </a:tr>
                  <a:tr h="546028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id-ID" sz="2800" i="1" kern="1200" smtClean="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𝑙</m:t>
                                </m:r>
                              </m:oMath>
                            </m:oMathPara>
                          </a14:m>
                          <a:endParaRPr lang="id-ID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id-ID" sz="2800" i="1" kern="1200" smtClean="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0,23</m:t>
                                </m:r>
                              </m:oMath>
                            </m:oMathPara>
                          </a14:m>
                          <a:endParaRPr lang="id-ID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d-ID" sz="2800" kern="1200" dirty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m</a:t>
                          </a:r>
                          <a:endParaRPr lang="id-ID" sz="28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30106255"/>
                      </a:ext>
                    </a:extLst>
                  </a:tr>
                  <a:tr h="563271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id-ID" sz="2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lang="id-ID" sz="2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𝐾</m:t>
                                    </m:r>
                                  </m:e>
                                  <m:sub>
                                    <m:r>
                                      <a:rPr lang="id-ID" sz="2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𝑇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id-ID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id-ID" sz="2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pPr>
                                  <m:e>
                                    <m:r>
                                      <a:rPr lang="id-ID" sz="2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3,1×10</m:t>
                                    </m:r>
                                  </m:e>
                                  <m:sup>
                                    <m:r>
                                      <a:rPr lang="id-ID" sz="2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−5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id-ID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d-ID" sz="2800" kern="1200" dirty="0" err="1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Kg.m</a:t>
                          </a:r>
                          <a:r>
                            <a:rPr lang="id-ID" sz="2800" kern="1200" dirty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.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id-ID" sz="2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pPr>
                                <m:e>
                                  <m:r>
                                    <a:rPr lang="id-ID" sz="2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𝑟𝑎𝑑</m:t>
                                  </m:r>
                                </m:e>
                                <m:sup>
                                  <m:r>
                                    <a:rPr lang="id-ID" sz="2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−2</m:t>
                                  </m:r>
                                </m:sup>
                              </m:sSup>
                            </m:oMath>
                          </a14:m>
                          <a:endParaRPr lang="id-ID" sz="28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918858744"/>
                      </a:ext>
                    </a:extLst>
                  </a:tr>
                  <a:tr h="556446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id-ID" sz="2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lang="id-ID" sz="2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𝐾</m:t>
                                    </m:r>
                                  </m:e>
                                  <m:sub>
                                    <m:r>
                                      <a:rPr lang="id-ID" sz="2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𝑀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id-ID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id-ID" sz="2800" i="1" kern="1200" smtClean="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7,5×</m:t>
                                </m:r>
                                <m:sSup>
                                  <m:sSupPr>
                                    <m:ctrlPr>
                                      <a:rPr lang="id-ID" sz="2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pPr>
                                  <m:e>
                                    <m:r>
                                      <a:rPr lang="id-ID" sz="2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id-ID" sz="2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−7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id-ID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d-ID" sz="2800" kern="1200" dirty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Kg.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id-ID" sz="2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pPr>
                                <m:e>
                                  <m:r>
                                    <a:rPr lang="id-ID" sz="2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𝑚</m:t>
                                  </m:r>
                                </m:e>
                                <m:sup>
                                  <m:r>
                                    <a:rPr lang="id-ID" sz="2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2</m:t>
                                  </m:r>
                                </m:sup>
                              </m:sSup>
                            </m:oMath>
                          </a14:m>
                          <a:r>
                            <a:rPr lang="id-ID" sz="2800" kern="1200" dirty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.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id-ID" sz="2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pPr>
                                <m:e>
                                  <m:r>
                                    <a:rPr lang="id-ID" sz="2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𝑟𝑎𝑑</m:t>
                                  </m:r>
                                </m:e>
                                <m:sup>
                                  <m:r>
                                    <a:rPr lang="id-ID" sz="2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−2</m:t>
                                  </m:r>
                                </m:sup>
                              </m:sSup>
                            </m:oMath>
                          </a14:m>
                          <a:endParaRPr lang="id-ID" sz="28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72779919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Content Placeholder 4">
                <a:extLst>
                  <a:ext uri="{FF2B5EF4-FFF2-40B4-BE49-F238E27FC236}">
                    <a16:creationId xmlns:a16="http://schemas.microsoft.com/office/drawing/2014/main" id="{D9A8DCA5-C371-4160-9EC2-7B5823222858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666453268"/>
                  </p:ext>
                </p:extLst>
              </p:nvPr>
            </p:nvGraphicFramePr>
            <p:xfrm>
              <a:off x="2589213" y="2321168"/>
              <a:ext cx="8915400" cy="391272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971800">
                      <a:extLst>
                        <a:ext uri="{9D8B030D-6E8A-4147-A177-3AD203B41FA5}">
                          <a16:colId xmlns:a16="http://schemas.microsoft.com/office/drawing/2014/main" val="1166803860"/>
                        </a:ext>
                      </a:extLst>
                    </a:gridCol>
                    <a:gridCol w="2971800">
                      <a:extLst>
                        <a:ext uri="{9D8B030D-6E8A-4147-A177-3AD203B41FA5}">
                          <a16:colId xmlns:a16="http://schemas.microsoft.com/office/drawing/2014/main" val="1755862178"/>
                        </a:ext>
                      </a:extLst>
                    </a:gridCol>
                    <a:gridCol w="2971800">
                      <a:extLst>
                        <a:ext uri="{9D8B030D-6E8A-4147-A177-3AD203B41FA5}">
                          <a16:colId xmlns:a16="http://schemas.microsoft.com/office/drawing/2014/main" val="767235286"/>
                        </a:ext>
                      </a:extLst>
                    </a:gridCol>
                  </a:tblGrid>
                  <a:tr h="54602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/>
                            <a:t>Parameter</a:t>
                          </a:r>
                          <a:endParaRPr lang="id-ID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/>
                            <a:t>Nilai</a:t>
                          </a:r>
                          <a:endParaRPr lang="id-ID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err="1"/>
                            <a:t>Satuan</a:t>
                          </a:r>
                          <a:endParaRPr lang="id-ID" sz="28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1547820"/>
                      </a:ext>
                    </a:extLst>
                  </a:tr>
                  <a:tr h="556446"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205" t="-109890" r="-200820" b="-53076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100205" t="-109890" r="-100820" b="-53076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200205" t="-109890" r="-820" b="-53076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68072452"/>
                      </a:ext>
                    </a:extLst>
                  </a:tr>
                  <a:tr h="588058"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205" t="-196907" r="-200820" b="-39793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100205" t="-196907" r="-100820" b="-39793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200205" t="-196907" r="-820" b="-39793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17664447"/>
                      </a:ext>
                    </a:extLst>
                  </a:tr>
                  <a:tr h="556446"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205" t="-316484" r="-200820" b="-32417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100205" t="-316484" r="-100820" b="-32417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200205" t="-316484" r="-820" b="-32417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972443382"/>
                      </a:ext>
                    </a:extLst>
                  </a:tr>
                  <a:tr h="546028"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205" t="-421111" r="-200820" b="-2277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100205" t="-421111" r="-100820" b="-2277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d-ID" sz="2800" kern="1200" dirty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m</a:t>
                          </a:r>
                          <a:endParaRPr lang="id-ID" sz="28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30106255"/>
                      </a:ext>
                    </a:extLst>
                  </a:tr>
                  <a:tr h="563271"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205" t="-504301" r="-200820" b="-1204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100205" t="-504301" r="-100820" b="-1204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200205" t="-504301" r="-820" b="-12043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918858744"/>
                      </a:ext>
                    </a:extLst>
                  </a:tr>
                  <a:tr h="556446"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205" t="-617582" r="-200820" b="-2307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100205" t="-617582" r="-100820" b="-2307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200205" t="-617582" r="-820" b="-2307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727799199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41451482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1A0BBA-008A-41B4-9289-8B36131E7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i="1" dirty="0"/>
              <a:t>STATE SPACE QUADROTOR</a:t>
            </a:r>
            <a:endParaRPr lang="id-ID" sz="4400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83DBA4B-01AB-4ACD-ABA7-A21072BF007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589212" y="1467853"/>
                <a:ext cx="8915400" cy="5029199"/>
              </a:xfrm>
            </p:spPr>
            <p:txBody>
              <a:bodyPr>
                <a:normAutofit/>
              </a:bodyPr>
              <a:lstStyle/>
              <a:p>
                <a:r>
                  <a:rPr lang="en-US" sz="2400" dirty="0"/>
                  <a:t>Vektor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𝒙</m:t>
                    </m:r>
                  </m:oMath>
                </a14:m>
                <a:r>
                  <a:rPr lang="en-US" sz="2400" dirty="0"/>
                  <a:t>,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𝒚</m:t>
                    </m:r>
                  </m:oMath>
                </a14:m>
                <a:r>
                  <a:rPr lang="en-US" sz="2400" dirty="0"/>
                  <a:t>,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𝒖</m:t>
                    </m:r>
                  </m:oMath>
                </a14:m>
                <a:r>
                  <a:rPr lang="en-US" sz="2400" dirty="0"/>
                  <a:t> </a:t>
                </a:r>
                <a:r>
                  <a:rPr lang="en-US" sz="2400" dirty="0" err="1"/>
                  <a:t>ditentukan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sebagai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berikut</a:t>
                </a:r>
                <a:r>
                  <a:rPr lang="en-US" sz="2400" dirty="0"/>
                  <a:t> :</a:t>
                </a:r>
              </a:p>
              <a:p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𝒙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id-ID" sz="2400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𝜙</m:t>
                              </m:r>
                            </m:e>
                          </m:mr>
                          <m:mr>
                            <m:e>
                              <m:acc>
                                <m:accPr>
                                  <m:chr m:val="̇"/>
                                  <m:ctrlPr>
                                    <a:rPr lang="id-ID" sz="24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𝜙</m:t>
                                  </m:r>
                                </m:e>
                              </m:acc>
                            </m:e>
                          </m:mr>
                          <m:m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𝜃</m:t>
                              </m:r>
                            </m:e>
                          </m:mr>
                          <m:mr>
                            <m:e>
                              <m:acc>
                                <m:accPr>
                                  <m:chr m:val="̇"/>
                                  <m:ctrlPr>
                                    <a:rPr lang="id-ID" sz="24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𝜃</m:t>
                                  </m:r>
                                </m:e>
                              </m:acc>
                            </m:e>
                          </m:mr>
                          <m:m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𝜓</m:t>
                              </m:r>
                            </m:e>
                          </m:mr>
                          <m:mr>
                            <m:e>
                              <m:acc>
                                <m:accPr>
                                  <m:chr m:val="̇"/>
                                  <m:ctrlPr>
                                    <a:rPr lang="id-ID" sz="24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𝜓</m:t>
                                  </m:r>
                                </m:e>
                              </m:acc>
                            </m:e>
                          </m:mr>
                        </m:m>
                      </m:e>
                    </m:d>
                  </m:oMath>
                </a14:m>
                <a:r>
                  <a:rPr lang="en-US" sz="2400" dirty="0"/>
                  <a:t>,	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𝒚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id-ID" sz="2400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𝜙</m:t>
                              </m:r>
                            </m:e>
                          </m:mr>
                          <m:m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𝜃</m:t>
                              </m:r>
                            </m:e>
                          </m:mr>
                          <m:m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𝜓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2400" dirty="0"/>
                  <a:t>,	</a:t>
                </a:r>
                <a:r>
                  <a:rPr lang="en-US" sz="2400" b="1" dirty="0"/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𝒖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id-ID" sz="2400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sSub>
                                <m:sSubPr>
                                  <m:ctrlPr>
                                    <a:rPr lang="id-ID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</m:mr>
                          <m:mr>
                            <m:e>
                              <m:sSub>
                                <m:sSubPr>
                                  <m:ctrlPr>
                                    <a:rPr lang="id-ID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mr>
                          <m:mr>
                            <m:e>
                              <m:sSub>
                                <m:sSubPr>
                                  <m:ctrlPr>
                                    <a:rPr lang="id-ID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</m:e>
                          </m:mr>
                        </m:m>
                      </m:e>
                    </m:d>
                    <m:r>
                      <a:rPr lang="en-US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2400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400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400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sz="2400" dirty="0"/>
                  <a:t> </a:t>
                </a:r>
                <a:r>
                  <a:rPr lang="en-US" sz="2400" dirty="0" err="1"/>
                  <a:t>ditentukan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sebagai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berikut</a:t>
                </a:r>
                <a:r>
                  <a:rPr lang="en-US" sz="2400" dirty="0"/>
                  <a:t> 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Sup>
                          <m:sSubSupPr>
                            <m:ctrlPr>
                              <a:rPr lang="id-ID" sz="24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 panose="02040503050406030204" pitchFamily="18" charset="0"/>
                              </a:rPr>
                              <m:t>Ω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  <m:sup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−</m:t>
                        </m:r>
                        <m:sSubSup>
                          <m:sSubSupPr>
                            <m:ctrlPr>
                              <a:rPr lang="id-ID" sz="24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 panose="02040503050406030204" pitchFamily="18" charset="0"/>
                              </a:rPr>
                              <m:t>Ω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d>
                    <m:sSub>
                      <m:sSub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𝑇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400" dirty="0"/>
                  <a:t>	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= (</m:t>
                    </m:r>
                    <m:sSubSup>
                      <m:sSubSup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</a:rPr>
                          <m:t>Ω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i="1">
                        <a:latin typeface="Cambria Math" panose="02040503050406030204" pitchFamily="18" charset="0"/>
                      </a:rPr>
                      <m:t>−</m:t>
                    </m:r>
                    <m:sSubSup>
                      <m:sSubSup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</a:rPr>
                          <m:t>Ω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i="1">
                        <a:latin typeface="Cambria Math" panose="02040503050406030204" pitchFamily="18" charset="0"/>
                      </a:rPr>
                      <m:t>)</m:t>
                    </m:r>
                    <m:sSub>
                      <m:sSub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𝑇</m:t>
                        </m:r>
                      </m:sub>
                    </m:sSub>
                  </m:oMath>
                </a14:m>
                <a:endParaRPr lang="en-US" sz="2400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= </m:t>
                    </m:r>
                    <m:sSubSup>
                      <m:sSubSup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</a:rPr>
                          <m:t>Ω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id-ID" sz="2400" i="1">
                        <a:latin typeface="Cambria Math" panose="02040503050406030204" pitchFamily="18" charset="0"/>
                      </a:rPr>
                      <m:t>−</m:t>
                    </m:r>
                    <m:sSubSup>
                      <m:sSubSup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</a:rPr>
                          <m:t>Ω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id-ID" sz="2400" i="1">
                        <a:latin typeface="Cambria Math" panose="02040503050406030204" pitchFamily="18" charset="0"/>
                      </a:rPr>
                      <m:t>+</m:t>
                    </m:r>
                    <m:sSubSup>
                      <m:sSubSup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</a:rPr>
                          <m:t>Ω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id-ID" sz="2400" i="1">
                        <a:latin typeface="Cambria Math" panose="02040503050406030204" pitchFamily="18" charset="0"/>
                      </a:rPr>
                      <m:t>−</m:t>
                    </m:r>
                    <m:sSubSup>
                      <m:sSubSup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</a:rPr>
                          <m:t>Ω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i="1">
                        <a:latin typeface="Cambria Math" panose="02040503050406030204" pitchFamily="18" charset="0"/>
                      </a:rPr>
                      <m:t>)</m:t>
                    </m:r>
                    <m:sSub>
                      <m:sSub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𝑀</m:t>
                        </m:r>
                      </m:sub>
                    </m:sSub>
                  </m:oMath>
                </a14:m>
                <a:endParaRPr lang="id-ID" sz="24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83DBA4B-01AB-4ACD-ABA7-A21072BF007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89212" y="1467853"/>
                <a:ext cx="8915400" cy="5029199"/>
              </a:xfrm>
              <a:blipFill>
                <a:blip r:embed="rId2"/>
                <a:stretch>
                  <a:fillRect l="-958" t="-970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698966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3ACFDC-CA4E-453D-9ED3-1579A1EB7F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228600"/>
            <a:ext cx="8911687" cy="766540"/>
          </a:xfrm>
        </p:spPr>
        <p:txBody>
          <a:bodyPr>
            <a:normAutofit/>
          </a:bodyPr>
          <a:lstStyle/>
          <a:p>
            <a:pPr algn="ctr"/>
            <a:r>
              <a:rPr lang="en-US" sz="4400" i="1" dirty="0"/>
              <a:t>STATE SPACE QUADROTOR</a:t>
            </a:r>
            <a:endParaRPr lang="id-ID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A6AE93F-95FC-4C78-8380-A80B9F6164D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589212" y="995140"/>
                <a:ext cx="8915400" cy="5634260"/>
              </a:xfrm>
            </p:spPr>
            <p:txBody>
              <a:bodyPr>
                <a:normAutofit/>
              </a:bodyPr>
              <a:lstStyle/>
              <a:p>
                <a:r>
                  <a:rPr lang="en-US" dirty="0" err="1"/>
                  <a:t>Matriks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, </a:t>
                </a:r>
                <a:r>
                  <a:rPr lang="en-US" dirty="0" err="1"/>
                  <a:t>matriks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dirty="0"/>
                  <a:t>, </a:t>
                </a:r>
                <a:r>
                  <a:rPr lang="en-US" dirty="0" err="1"/>
                  <a:t>matriks</a:t>
                </a:r>
                <a:r>
                  <a:rPr lang="en-US" dirty="0"/>
                  <a:t> C </a:t>
                </a:r>
                <a:r>
                  <a:rPr lang="en-US" dirty="0" err="1"/>
                  <a:t>ditentukan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 :</a:t>
                </a:r>
                <a:endParaRPr lang="id-ID" dirty="0"/>
              </a:p>
              <a:p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6"/>
                                  <m:mcJc m:val="center"/>
                                </m:mcPr>
                              </m:mc>
                            </m:mcs>
                            <m:ctrlPr>
                              <a:rPr lang="id-ID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,	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id-ID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f>
                                <m:fPr>
                                  <m:ctrlPr>
                                    <a:rPr lang="id-ID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id-ID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𝐼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𝑥𝑥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f>
                                <m:fPr>
                                  <m:ctrlPr>
                                    <a:rPr lang="id-ID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id-ID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𝐼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𝑦𝑦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f>
                                <m:fPr>
                                  <m:ctrlPr>
                                    <a:rPr lang="id-ID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id-ID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𝐼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𝑧𝑧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,	</a:t>
                </a:r>
                <a14:m>
                  <m:oMath xmlns:m="http://schemas.openxmlformats.org/officeDocument/2006/math">
                    <m:r>
                      <a:rPr lang="id-ID" i="1">
                        <a:latin typeface="Cambria Math" panose="02040503050406030204" pitchFamily="18" charset="0"/>
                      </a:rPr>
                      <m:t>𝐶</m:t>
                    </m:r>
                    <m:r>
                      <a:rPr lang="id-ID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6"/>
                                  <m:mcJc m:val="center"/>
                                </m:mcPr>
                              </m:mc>
                            </m:mcs>
                            <m:ctrlPr>
                              <a:rPr lang="id-ID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dirty="0"/>
              </a:p>
              <a:p>
                <a:r>
                  <a:rPr lang="en-US" dirty="0"/>
                  <a:t>Nilai parameter </a:t>
                </a:r>
                <a:r>
                  <a:rPr lang="en-US" dirty="0" err="1"/>
                  <a:t>fisik</a:t>
                </a:r>
                <a:r>
                  <a:rPr lang="en-US" dirty="0"/>
                  <a:t> </a:t>
                </a:r>
                <a:r>
                  <a:rPr lang="en-US" dirty="0" err="1"/>
                  <a:t>disubtitusi</a:t>
                </a:r>
                <a:r>
                  <a:rPr lang="en-US" dirty="0"/>
                  <a:t> </a:t>
                </a:r>
                <a:r>
                  <a:rPr lang="en-US" dirty="0" err="1"/>
                  <a:t>ke</a:t>
                </a:r>
                <a:r>
                  <a:rPr lang="en-US" dirty="0"/>
                  <a:t> </a:t>
                </a:r>
                <a:r>
                  <a:rPr lang="en-US" dirty="0" err="1"/>
                  <a:t>matriks</a:t>
                </a:r>
                <a:r>
                  <a:rPr lang="en-US" dirty="0"/>
                  <a:t> B </a:t>
                </a:r>
                <a:r>
                  <a:rPr lang="en-US" dirty="0" err="1"/>
                  <a:t>sehingga</a:t>
                </a:r>
                <a:r>
                  <a:rPr lang="en-US" dirty="0"/>
                  <a:t> </a:t>
                </a:r>
                <a:r>
                  <a:rPr lang="en-US" dirty="0" err="1"/>
                  <a:t>menjadi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 :</a:t>
                </a:r>
              </a:p>
              <a:p>
                <a14:m>
                  <m:oMath xmlns:m="http://schemas.openxmlformats.org/officeDocument/2006/math">
                    <m:r>
                      <a:rPr lang="id-ID" i="1">
                        <a:latin typeface="Cambria Math" panose="02040503050406030204" pitchFamily="18" charset="0"/>
                      </a:rPr>
                      <m:t>𝐵</m:t>
                    </m:r>
                    <m:r>
                      <a:rPr lang="id-ID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id-ID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f>
                                <m:fPr>
                                  <m:ctrlPr>
                                    <a:rPr lang="id-ID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0,23</m:t>
                                  </m:r>
                                </m:num>
                                <m:den>
                                  <m:r>
                                    <a:rPr lang="id-ID" i="1">
                                      <a:latin typeface="Cambria Math" panose="02040503050406030204" pitchFamily="18" charset="0"/>
                                    </a:rPr>
                                    <m:t>7,5×</m:t>
                                  </m:r>
                                  <m:sSup>
                                    <m:sSupPr>
                                      <m:ctrlPr>
                                        <a:rPr lang="id-ID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id-ID" i="1">
                                          <a:latin typeface="Cambria Math" panose="02040503050406030204" pitchFamily="18" charset="0"/>
                                        </a:rPr>
                                        <m:t>10</m:t>
                                      </m:r>
                                    </m:e>
                                    <m:sup>
                                      <m:r>
                                        <a:rPr lang="id-ID" i="1">
                                          <a:latin typeface="Cambria Math" panose="02040503050406030204" pitchFamily="18" charset="0"/>
                                        </a:rPr>
                                        <m:t>−3</m:t>
                                      </m:r>
                                    </m:sup>
                                  </m:sSup>
                                </m:den>
                              </m:f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f>
                                <m:fPr>
                                  <m:ctrlPr>
                                    <a:rPr lang="id-ID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0,23</m:t>
                                  </m:r>
                                </m:num>
                                <m:den>
                                  <m:r>
                                    <a:rPr lang="id-ID" i="1">
                                      <a:latin typeface="Cambria Math" panose="02040503050406030204" pitchFamily="18" charset="0"/>
                                    </a:rPr>
                                    <m:t>7,5×</m:t>
                                  </m:r>
                                  <m:sSup>
                                    <m:sSupPr>
                                      <m:ctrlPr>
                                        <a:rPr lang="id-ID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id-ID" i="1">
                                          <a:latin typeface="Cambria Math" panose="02040503050406030204" pitchFamily="18" charset="0"/>
                                        </a:rPr>
                                        <m:t>10</m:t>
                                      </m:r>
                                    </m:e>
                                    <m:sup>
                                      <m:r>
                                        <a:rPr lang="id-ID" i="1">
                                          <a:latin typeface="Cambria Math" panose="02040503050406030204" pitchFamily="18" charset="0"/>
                                        </a:rPr>
                                        <m:t>−3</m:t>
                                      </m:r>
                                    </m:sup>
                                  </m:sSup>
                                </m:den>
                              </m:f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f>
                                <m:fPr>
                                  <m:ctrlPr>
                                    <a:rPr lang="id-ID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id-ID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id-ID" i="1">
                                      <a:latin typeface="Cambria Math" panose="02040503050406030204" pitchFamily="18" charset="0"/>
                                    </a:rPr>
                                    <m:t>1,3×</m:t>
                                  </m:r>
                                  <m:sSup>
                                    <m:sSupPr>
                                      <m:ctrlPr>
                                        <a:rPr lang="id-ID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id-ID" i="1">
                                          <a:latin typeface="Cambria Math" panose="02040503050406030204" pitchFamily="18" charset="0"/>
                                        </a:rPr>
                                        <m:t>10</m:t>
                                      </m:r>
                                    </m:e>
                                    <m:sup>
                                      <m:r>
                                        <a:rPr lang="id-ID" i="1">
                                          <a:latin typeface="Cambria Math" panose="02040503050406030204" pitchFamily="18" charset="0"/>
                                        </a:rPr>
                                        <m:t>−2</m:t>
                                      </m:r>
                                    </m:sup>
                                  </m:sSup>
                                </m:den>
                              </m:f>
                            </m:e>
                          </m:mr>
                        </m:m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id-ID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30,67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30,67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76,92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id-ID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A6AE93F-95FC-4C78-8380-A80B9F6164D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89212" y="995140"/>
                <a:ext cx="8915400" cy="5634260"/>
              </a:xfrm>
              <a:blipFill>
                <a:blip r:embed="rId2"/>
                <a:stretch>
                  <a:fillRect l="-479" t="-541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258409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7D4EEC-A3AE-40A8-AA01-A448E754AD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95616"/>
          </a:xfrm>
        </p:spPr>
        <p:txBody>
          <a:bodyPr>
            <a:normAutofit/>
          </a:bodyPr>
          <a:lstStyle/>
          <a:p>
            <a:pPr algn="ctr"/>
            <a:r>
              <a:rPr lang="en-US" sz="4400" i="1" dirty="0"/>
              <a:t>STATE SPACE QUADROTOR</a:t>
            </a:r>
            <a:endParaRPr lang="id-ID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B993CDF-57FE-4108-80BD-BA9E837FC5A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589212" y="1419726"/>
                <a:ext cx="8915400" cy="4491496"/>
              </a:xfrm>
            </p:spPr>
            <p:txBody>
              <a:bodyPr/>
              <a:lstStyle/>
              <a:p>
                <a:r>
                  <a:rPr lang="en-US" dirty="0" err="1"/>
                  <a:t>Persamaan</a:t>
                </a:r>
                <a:r>
                  <a:rPr lang="en-US" dirty="0"/>
                  <a:t> </a:t>
                </a:r>
                <a:r>
                  <a:rPr lang="en-US" i="1" dirty="0"/>
                  <a:t>state space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i="1" dirty="0"/>
                  <a:t>quadrotor </a:t>
                </a:r>
                <a:r>
                  <a:rPr lang="en-US" dirty="0" err="1"/>
                  <a:t>secara</a:t>
                </a:r>
                <a:r>
                  <a:rPr lang="en-US" dirty="0"/>
                  <a:t> </a:t>
                </a:r>
                <a:r>
                  <a:rPr lang="en-US" dirty="0" err="1"/>
                  <a:t>keseluruhan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 :</a:t>
                </a:r>
                <a:endParaRPr lang="id-ID" dirty="0"/>
              </a:p>
              <a:p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id-ID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acc>
                                <m:accPr>
                                  <m:chr m:val="̇"/>
                                  <m:ctrlPr>
                                    <a:rPr lang="id-ID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𝜙</m:t>
                                  </m:r>
                                </m:e>
                              </m:acc>
                            </m:e>
                          </m:mr>
                          <m:mr>
                            <m:e>
                              <m:acc>
                                <m:accPr>
                                  <m:chr m:val="̈"/>
                                  <m:ctrlPr>
                                    <a:rPr lang="id-ID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𝜙</m:t>
                                  </m:r>
                                </m:e>
                              </m:acc>
                            </m:e>
                          </m:mr>
                          <m:mr>
                            <m:e>
                              <m:acc>
                                <m:accPr>
                                  <m:chr m:val="̇"/>
                                  <m:ctrlPr>
                                    <a:rPr lang="id-ID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𝜃</m:t>
                                  </m:r>
                                </m:e>
                              </m:acc>
                            </m:e>
                          </m:mr>
                          <m:mr>
                            <m:e>
                              <m:acc>
                                <m:accPr>
                                  <m:chr m:val="̈"/>
                                  <m:ctrlPr>
                                    <a:rPr lang="id-ID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𝜃</m:t>
                                  </m:r>
                                </m:e>
                              </m:acc>
                            </m:e>
                          </m:mr>
                          <m:mr>
                            <m:e>
                              <m:acc>
                                <m:accPr>
                                  <m:chr m:val="̇"/>
                                  <m:ctrlPr>
                                    <a:rPr lang="id-ID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𝜓</m:t>
                                  </m:r>
                                </m:e>
                              </m:acc>
                            </m:e>
                          </m:mr>
                          <m:mr>
                            <m:e>
                              <m:acc>
                                <m:accPr>
                                  <m:chr m:val="̈"/>
                                  <m:ctrlPr>
                                    <a:rPr lang="id-ID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𝜓</m:t>
                                  </m:r>
                                </m:e>
                              </m:acc>
                            </m:e>
                          </m:mr>
                        </m:m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6"/>
                                  <m:mcJc m:val="center"/>
                                </m:mcPr>
                              </m:mc>
                            </m:mcs>
                            <m:ctrlPr>
                              <a:rPr lang="id-ID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id-ID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𝜙</m:t>
                              </m:r>
                            </m:e>
                          </m:mr>
                          <m:mr>
                            <m:e>
                              <m:acc>
                                <m:accPr>
                                  <m:chr m:val="̇"/>
                                  <m:ctrlPr>
                                    <a:rPr lang="id-ID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𝜙</m:t>
                                  </m:r>
                                </m:e>
                              </m:acc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𝜃</m:t>
                              </m:r>
                            </m:e>
                          </m:mr>
                          <m:mr>
                            <m:e>
                              <m:acc>
                                <m:accPr>
                                  <m:chr m:val="̇"/>
                                  <m:ctrlPr>
                                    <a:rPr lang="id-ID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𝜃</m:t>
                                  </m:r>
                                </m:e>
                              </m:acc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𝜓</m:t>
                              </m:r>
                            </m:e>
                          </m:mr>
                          <m:mr>
                            <m:e>
                              <m:acc>
                                <m:accPr>
                                  <m:chr m:val="̇"/>
                                  <m:ctrlPr>
                                    <a:rPr lang="id-ID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𝜓</m:t>
                                  </m:r>
                                </m:e>
                              </m:acc>
                            </m:e>
                          </m:mr>
                        </m:m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begChr m:val="["/>
                        <m:endChr m:val="]"/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id-ID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30,67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30,67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76,92</m:t>
                              </m:r>
                            </m:e>
                          </m:mr>
                        </m:m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id-ID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sSub>
                                <m:sSubPr>
                                  <m:ctrlPr>
                                    <a:rPr lang="id-ID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</m:mr>
                          <m:mr>
                            <m:e>
                              <m:sSub>
                                <m:sSubPr>
                                  <m:ctrlPr>
                                    <a:rPr lang="id-ID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mr>
                          <m:mr>
                            <m:e>
                              <m:sSub>
                                <m:sSubPr>
                                  <m:ctrlPr>
                                    <a:rPr lang="id-ID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</m:e>
                          </m:mr>
                        </m:m>
                      </m:e>
                    </m:d>
                  </m:oMath>
                </a14:m>
                <a:endParaRPr lang="en-US" dirty="0"/>
              </a:p>
              <a:p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id-ID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𝜙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𝜃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𝜓</m:t>
                              </m:r>
                            </m:e>
                          </m:mr>
                        </m:m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6"/>
                                  <m:mcJc m:val="center"/>
                                </m:mcPr>
                              </m:mc>
                            </m:mcs>
                            <m:ctrlPr>
                              <a:rPr lang="id-ID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id-ID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𝜙</m:t>
                              </m:r>
                            </m:e>
                          </m:mr>
                          <m:mr>
                            <m:e>
                              <m:acc>
                                <m:accPr>
                                  <m:chr m:val="̇"/>
                                  <m:ctrlPr>
                                    <a:rPr lang="id-ID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𝜙</m:t>
                                  </m:r>
                                </m:e>
                              </m:acc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𝜃</m:t>
                              </m:r>
                            </m:e>
                          </m:mr>
                          <m:mr>
                            <m:e>
                              <m:acc>
                                <m:accPr>
                                  <m:chr m:val="̇"/>
                                  <m:ctrlPr>
                                    <a:rPr lang="id-ID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𝜃</m:t>
                                  </m:r>
                                </m:e>
                              </m:acc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𝜓</m:t>
                              </m:r>
                            </m:e>
                          </m:mr>
                          <m:mr>
                            <m:e>
                              <m:acc>
                                <m:accPr>
                                  <m:chr m:val="̇"/>
                                  <m:ctrlPr>
                                    <a:rPr lang="id-ID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𝜓</m:t>
                                  </m:r>
                                </m:e>
                              </m:acc>
                            </m:e>
                          </m:mr>
                        </m:m>
                      </m:e>
                    </m:d>
                  </m:oMath>
                </a14:m>
                <a:endParaRPr lang="id-ID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B993CDF-57FE-4108-80BD-BA9E837FC5A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89212" y="1419726"/>
                <a:ext cx="8915400" cy="4491496"/>
              </a:xfrm>
              <a:blipFill>
                <a:blip r:embed="rId2"/>
                <a:stretch>
                  <a:fillRect l="-479" t="-814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77126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1DAB7-9F34-4D1E-9D60-EB6D095B73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8E47B7-4000-4A1E-86C4-C55C894A6A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7200" dirty="0"/>
              <a:t>PERANCANGAN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r>
              <a:rPr lang="en-US" sz="3600" dirty="0" err="1"/>
              <a:t>Perancangan</a:t>
            </a:r>
            <a:r>
              <a:rPr lang="en-US" sz="3600" dirty="0"/>
              <a:t> LQR</a:t>
            </a:r>
          </a:p>
          <a:p>
            <a:pPr algn="ctr"/>
            <a:r>
              <a:rPr lang="en-US" sz="3600" dirty="0" err="1"/>
              <a:t>Perancangan</a:t>
            </a:r>
            <a:r>
              <a:rPr lang="en-US" sz="3600" dirty="0"/>
              <a:t> PID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7217482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CF185A-7CBC-4891-BD73-23E3DC65B7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624110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en-US" sz="4400" dirty="0"/>
              <a:t>PERANCANGAN LQR</a:t>
            </a:r>
            <a:endParaRPr lang="id-ID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F7BBE44-B70A-4031-8B0B-987C4F7453C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589212" y="1547446"/>
                <a:ext cx="8915400" cy="4686444"/>
              </a:xfrm>
            </p:spPr>
            <p:txBody>
              <a:bodyPr>
                <a:normAutofit fontScale="55000" lnSpcReduction="20000"/>
              </a:bodyPr>
              <a:lstStyle/>
              <a:p>
                <a:pPr marL="0" indent="0" algn="just">
                  <a:buNone/>
                </a:pPr>
                <a:r>
                  <a:rPr lang="en-US" sz="4500" dirty="0">
                    <a:solidFill>
                      <a:schemeClr val="tx1"/>
                    </a:solidFill>
                  </a:rPr>
                  <a:t>Dalam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perancangan</a:t>
                </a:r>
                <a:r>
                  <a:rPr lang="en-US" sz="4500" dirty="0">
                    <a:solidFill>
                      <a:schemeClr val="tx1"/>
                    </a:solidFill>
                  </a:rPr>
                  <a:t> LQR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perlu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dihitung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nilai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45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5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sz="45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𝐿𝑄𝑅</m:t>
                        </m:r>
                      </m:sub>
                    </m:sSub>
                  </m:oMath>
                </a14:m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sehingga</a:t>
                </a:r>
                <a:r>
                  <a:rPr lang="en-US" sz="4500" dirty="0">
                    <a:solidFill>
                      <a:schemeClr val="tx1"/>
                    </a:solidFill>
                  </a:rPr>
                  <a:t> 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matriks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id-ID" sz="45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dan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matriks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45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perlu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ditentukan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terlebih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dahulu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tahapan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sebagai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berikut</a:t>
                </a:r>
                <a:r>
                  <a:rPr lang="en-US" sz="4500" dirty="0">
                    <a:solidFill>
                      <a:schemeClr val="tx1"/>
                    </a:solidFill>
                  </a:rPr>
                  <a:t> :</a:t>
                </a:r>
                <a:endParaRPr lang="id-ID" sz="4500" dirty="0">
                  <a:solidFill>
                    <a:schemeClr val="tx1"/>
                  </a:solidFill>
                </a:endParaRPr>
              </a:p>
              <a:p>
                <a:pPr lvl="0" algn="just">
                  <a:buFont typeface="+mj-lt"/>
                  <a:buAutoNum type="arabicPeriod"/>
                </a:pPr>
                <a:r>
                  <a:rPr lang="en-US" sz="4500" dirty="0" err="1">
                    <a:solidFill>
                      <a:schemeClr val="tx1"/>
                    </a:solidFill>
                  </a:rPr>
                  <a:t>Membuat</a:t>
                </a:r>
                <a:r>
                  <a:rPr lang="en-US" sz="4500" dirty="0">
                    <a:solidFill>
                      <a:schemeClr val="tx1"/>
                    </a:solidFill>
                  </a:rPr>
                  <a:t> 10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macam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variasi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dari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matriks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id-ID" sz="45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id-ID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sedangkan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matriks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45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ditetapkan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sebagai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matriks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identitas</a:t>
                </a:r>
                <a:r>
                  <a:rPr lang="en-US" sz="4500" dirty="0">
                    <a:solidFill>
                      <a:schemeClr val="tx1"/>
                    </a:solidFill>
                  </a:rPr>
                  <a:t>.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Matriks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id-ID" sz="45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en-US" sz="4500" dirty="0">
                    <a:solidFill>
                      <a:schemeClr val="tx1"/>
                    </a:solidFill>
                  </a:rPr>
                  <a:t> yang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menyebabkan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sistem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memiliki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respon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dengan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i="1" dirty="0">
                    <a:solidFill>
                      <a:schemeClr val="tx1"/>
                    </a:solidFill>
                  </a:rPr>
                  <a:t>rise time </a:t>
                </a:r>
                <a:r>
                  <a:rPr lang="en-US" sz="4500" dirty="0">
                    <a:solidFill>
                      <a:schemeClr val="tx1"/>
                    </a:solidFill>
                  </a:rPr>
                  <a:t>paling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kecil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akan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dipilih</a:t>
                </a:r>
                <a:r>
                  <a:rPr lang="en-US" sz="4500" dirty="0">
                    <a:solidFill>
                      <a:schemeClr val="tx1"/>
                    </a:solidFill>
                  </a:rPr>
                  <a:t>.</a:t>
                </a:r>
                <a:endParaRPr lang="id-ID" sz="4500" dirty="0">
                  <a:solidFill>
                    <a:schemeClr val="tx1"/>
                  </a:solidFill>
                </a:endParaRPr>
              </a:p>
              <a:p>
                <a:pPr lvl="0" algn="just">
                  <a:buFont typeface="+mj-lt"/>
                  <a:buAutoNum type="arabicPeriod"/>
                </a:pPr>
                <a:r>
                  <a:rPr lang="en-US" sz="4500" dirty="0" err="1">
                    <a:solidFill>
                      <a:schemeClr val="tx1"/>
                    </a:solidFill>
                  </a:rPr>
                  <a:t>Membuat</a:t>
                </a:r>
                <a:r>
                  <a:rPr lang="en-US" sz="4500" dirty="0">
                    <a:solidFill>
                      <a:schemeClr val="tx1"/>
                    </a:solidFill>
                  </a:rPr>
                  <a:t> 10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macam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variasi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dari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matriks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45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sedangkan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matriks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45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ditetapkan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dari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variasi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matriks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45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en-US" sz="4500" dirty="0">
                    <a:solidFill>
                      <a:schemeClr val="tx1"/>
                    </a:solidFill>
                  </a:rPr>
                  <a:t> yang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menyebabkan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sistem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memiliki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respon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dengan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i="1" dirty="0">
                    <a:solidFill>
                      <a:schemeClr val="tx1"/>
                    </a:solidFill>
                  </a:rPr>
                  <a:t>rise time </a:t>
                </a:r>
                <a:r>
                  <a:rPr lang="en-US" sz="4500" dirty="0">
                    <a:solidFill>
                      <a:schemeClr val="tx1"/>
                    </a:solidFill>
                  </a:rPr>
                  <a:t>paling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kecil</a:t>
                </a:r>
                <a:r>
                  <a:rPr lang="en-US" sz="4500" dirty="0">
                    <a:solidFill>
                      <a:schemeClr val="tx1"/>
                    </a:solidFill>
                  </a:rPr>
                  <a:t>.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Matriks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45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en-US" sz="4500" dirty="0">
                    <a:solidFill>
                      <a:schemeClr val="tx1"/>
                    </a:solidFill>
                  </a:rPr>
                  <a:t> yang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menyebabkan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sistem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memiliki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respon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dengan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i="1" dirty="0">
                    <a:solidFill>
                      <a:schemeClr val="tx1"/>
                    </a:solidFill>
                  </a:rPr>
                  <a:t>rise time </a:t>
                </a:r>
                <a:r>
                  <a:rPr lang="en-US" sz="4500" dirty="0">
                    <a:solidFill>
                      <a:schemeClr val="tx1"/>
                    </a:solidFill>
                  </a:rPr>
                  <a:t>paling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kecil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akan</a:t>
                </a:r>
                <a:r>
                  <a:rPr lang="en-US" sz="4500" dirty="0">
                    <a:solidFill>
                      <a:schemeClr val="tx1"/>
                    </a:solidFill>
                  </a:rPr>
                  <a:t> </a:t>
                </a:r>
                <a:r>
                  <a:rPr lang="en-US" sz="4500" dirty="0" err="1">
                    <a:solidFill>
                      <a:schemeClr val="tx1"/>
                    </a:solidFill>
                  </a:rPr>
                  <a:t>dipilih</a:t>
                </a:r>
                <a:r>
                  <a:rPr lang="en-US" sz="4500" dirty="0">
                    <a:solidFill>
                      <a:schemeClr val="tx1"/>
                    </a:solidFill>
                  </a:rPr>
                  <a:t>.</a:t>
                </a:r>
                <a:endParaRPr lang="id-ID" sz="4500" dirty="0">
                  <a:solidFill>
                    <a:schemeClr val="tx1"/>
                  </a:solidFill>
                </a:endParaRPr>
              </a:p>
              <a:p>
                <a:pPr>
                  <a:buFont typeface="+mj-lt"/>
                  <a:buAutoNum type="arabicPeriod"/>
                </a:pPr>
                <a:endParaRPr lang="en-US" dirty="0"/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F7BBE44-B70A-4031-8B0B-987C4F7453C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89212" y="1547446"/>
                <a:ext cx="8915400" cy="4686444"/>
              </a:xfrm>
              <a:blipFill>
                <a:blip r:embed="rId2"/>
                <a:stretch>
                  <a:fillRect l="-1163" t="-2601" r="-1094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783970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58F230-DE83-4BB8-98F6-22EBED3DA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6" y="0"/>
            <a:ext cx="8911687" cy="723427"/>
          </a:xfrm>
        </p:spPr>
        <p:txBody>
          <a:bodyPr/>
          <a:lstStyle/>
          <a:p>
            <a:pPr algn="ctr"/>
            <a:r>
              <a:rPr lang="en-US" dirty="0"/>
              <a:t>VARIASI MATRIKS Q</a:t>
            </a:r>
            <a:endParaRPr lang="id-ID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Content Placeholder 3">
                <a:extLst>
                  <a:ext uri="{FF2B5EF4-FFF2-40B4-BE49-F238E27FC236}">
                    <a16:creationId xmlns:a16="http://schemas.microsoft.com/office/drawing/2014/main" id="{9B80CCA4-9FCB-4918-A0A0-885F53A2D6DF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282370763"/>
                  </p:ext>
                </p:extLst>
              </p:nvPr>
            </p:nvGraphicFramePr>
            <p:xfrm>
              <a:off x="2589213" y="723427"/>
              <a:ext cx="8915400" cy="614028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116513">
                      <a:extLst>
                        <a:ext uri="{9D8B030D-6E8A-4147-A177-3AD203B41FA5}">
                          <a16:colId xmlns:a16="http://schemas.microsoft.com/office/drawing/2014/main" val="2891836804"/>
                        </a:ext>
                      </a:extLst>
                    </a:gridCol>
                    <a:gridCol w="7798887">
                      <a:extLst>
                        <a:ext uri="{9D8B030D-6E8A-4147-A177-3AD203B41FA5}">
                          <a16:colId xmlns:a16="http://schemas.microsoft.com/office/drawing/2014/main" val="1571934832"/>
                        </a:ext>
                      </a:extLst>
                    </a:gridCol>
                  </a:tblGrid>
                  <a:tr h="36004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No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err="1"/>
                            <a:t>Matriks</a:t>
                          </a:r>
                          <a:r>
                            <a:rPr lang="en-US" dirty="0"/>
                            <a:t> Q</a:t>
                          </a:r>
                          <a:endParaRPr lang="id-ID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13873706"/>
                      </a:ext>
                    </a:extLst>
                  </a:tr>
                  <a:tr h="1154905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1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id-ID" sz="12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dPr>
                                  <m:e>
                                    <m:m>
                                      <m:mPr>
                                        <m:mcs>
                                          <m:mc>
                                            <m:mcPr>
                                              <m:count m:val="6"/>
                                              <m:mcJc m:val="center"/>
                                            </m:mcPr>
                                          </m:mc>
                                        </m:mcs>
                                        <m:ctrlPr>
                                          <a:rPr lang="id-ID" sz="12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mP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20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20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20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</m:t>
                                          </m:r>
                                        </m:e>
                                      </m:mr>
                                    </m:m>
                                  </m:e>
                                </m:d>
                              </m:oMath>
                            </m:oMathPara>
                          </a14:m>
                          <a:endParaRPr lang="id-ID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09424290"/>
                      </a:ext>
                    </a:extLst>
                  </a:tr>
                  <a:tr h="1154905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2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id-ID" sz="12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dPr>
                                  <m:e>
                                    <m:m>
                                      <m:mPr>
                                        <m:mcs>
                                          <m:mc>
                                            <m:mcPr>
                                              <m:count m:val="6"/>
                                              <m:mcJc m:val="center"/>
                                            </m:mcPr>
                                          </m:mc>
                                        </m:mcs>
                                        <m:ctrlPr>
                                          <a:rPr lang="id-ID" sz="12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mP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20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100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20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100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20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100</m:t>
                                          </m:r>
                                        </m:e>
                                      </m:mr>
                                    </m:m>
                                  </m:e>
                                </m:d>
                              </m:oMath>
                            </m:oMathPara>
                          </a14:m>
                          <a:endParaRPr lang="id-ID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694520479"/>
                      </a:ext>
                    </a:extLst>
                  </a:tr>
                  <a:tr h="1154905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3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id-ID" sz="12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dPr>
                                  <m:e>
                                    <m:m>
                                      <m:mPr>
                                        <m:mcs>
                                          <m:mc>
                                            <m:mcPr>
                                              <m:count m:val="6"/>
                                              <m:mcJc m:val="center"/>
                                            </m:mcPr>
                                          </m:mc>
                                        </m:mcs>
                                        <m:ctrlPr>
                                          <a:rPr lang="id-ID" sz="12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mP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40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40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40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</m:t>
                                          </m:r>
                                        </m:e>
                                      </m:mr>
                                    </m:m>
                                  </m:e>
                                </m:d>
                              </m:oMath>
                            </m:oMathPara>
                          </a14:m>
                          <a:endParaRPr lang="id-ID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493465416"/>
                      </a:ext>
                    </a:extLst>
                  </a:tr>
                  <a:tr h="1154905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4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id-ID" sz="12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dPr>
                                  <m:e>
                                    <m:m>
                                      <m:mPr>
                                        <m:mcs>
                                          <m:mc>
                                            <m:mcPr>
                                              <m:count m:val="6"/>
                                              <m:mcJc m:val="center"/>
                                            </m:mcPr>
                                          </m:mc>
                                        </m:mcs>
                                        <m:ctrlPr>
                                          <a:rPr lang="id-ID" sz="12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mP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40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100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40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100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40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100</m:t>
                                          </m:r>
                                        </m:e>
                                      </m:mr>
                                    </m:m>
                                  </m:e>
                                </m:d>
                              </m:oMath>
                            </m:oMathPara>
                          </a14:m>
                          <a:endParaRPr lang="id-ID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506309807"/>
                      </a:ext>
                    </a:extLst>
                  </a:tr>
                  <a:tr h="1154905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5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id-ID" sz="12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dPr>
                                  <m:e>
                                    <m:m>
                                      <m:mPr>
                                        <m:mcs>
                                          <m:mc>
                                            <m:mcPr>
                                              <m:count m:val="6"/>
                                              <m:mcJc m:val="center"/>
                                            </m:mcPr>
                                          </m:mc>
                                        </m:mcs>
                                        <m:ctrlPr>
                                          <a:rPr lang="id-ID" sz="12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mP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60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60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60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</m:t>
                                          </m:r>
                                        </m:e>
                                      </m:mr>
                                    </m:m>
                                  </m:e>
                                </m:d>
                              </m:oMath>
                            </m:oMathPara>
                          </a14:m>
                          <a:endParaRPr lang="id-ID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7762332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Content Placeholder 3">
                <a:extLst>
                  <a:ext uri="{FF2B5EF4-FFF2-40B4-BE49-F238E27FC236}">
                    <a16:creationId xmlns:a16="http://schemas.microsoft.com/office/drawing/2014/main" id="{9B80CCA4-9FCB-4918-A0A0-885F53A2D6DF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282370763"/>
                  </p:ext>
                </p:extLst>
              </p:nvPr>
            </p:nvGraphicFramePr>
            <p:xfrm>
              <a:off x="2589213" y="723427"/>
              <a:ext cx="8915400" cy="614028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116513">
                      <a:extLst>
                        <a:ext uri="{9D8B030D-6E8A-4147-A177-3AD203B41FA5}">
                          <a16:colId xmlns:a16="http://schemas.microsoft.com/office/drawing/2014/main" val="2891836804"/>
                        </a:ext>
                      </a:extLst>
                    </a:gridCol>
                    <a:gridCol w="7798887">
                      <a:extLst>
                        <a:ext uri="{9D8B030D-6E8A-4147-A177-3AD203B41FA5}">
                          <a16:colId xmlns:a16="http://schemas.microsoft.com/office/drawing/2014/main" val="1571934832"/>
                        </a:ext>
                      </a:extLst>
                    </a:gridCol>
                  </a:tblGrid>
                  <a:tr h="3657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No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err="1"/>
                            <a:t>Matriks</a:t>
                          </a:r>
                          <a:r>
                            <a:rPr lang="en-US" dirty="0"/>
                            <a:t> Q</a:t>
                          </a:r>
                          <a:endParaRPr lang="id-ID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13873706"/>
                      </a:ext>
                    </a:extLst>
                  </a:tr>
                  <a:tr h="1154905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1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14364" t="-34211" r="-312" b="-40052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09424290"/>
                      </a:ext>
                    </a:extLst>
                  </a:tr>
                  <a:tr h="1154905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2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14364" t="-134921" r="-312" b="-30264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694520479"/>
                      </a:ext>
                    </a:extLst>
                  </a:tr>
                  <a:tr h="1154905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3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14364" t="-233684" r="-312" b="-20105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493465416"/>
                      </a:ext>
                    </a:extLst>
                  </a:tr>
                  <a:tr h="1154905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4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14364" t="-335450" r="-312" b="-10211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506309807"/>
                      </a:ext>
                    </a:extLst>
                  </a:tr>
                  <a:tr h="1154905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5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14364" t="-433158" r="-312" b="-157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977623327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0456583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58F230-DE83-4BB8-98F6-22EBED3DA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6" y="0"/>
            <a:ext cx="8911687" cy="723427"/>
          </a:xfrm>
        </p:spPr>
        <p:txBody>
          <a:bodyPr/>
          <a:lstStyle/>
          <a:p>
            <a:pPr algn="ctr"/>
            <a:r>
              <a:rPr lang="en-US" dirty="0"/>
              <a:t> LANJUTAN (VARIASI MATRIKS Q) </a:t>
            </a:r>
            <a:endParaRPr lang="id-ID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Content Placeholder 3">
                <a:extLst>
                  <a:ext uri="{FF2B5EF4-FFF2-40B4-BE49-F238E27FC236}">
                    <a16:creationId xmlns:a16="http://schemas.microsoft.com/office/drawing/2014/main" id="{9B80CCA4-9FCB-4918-A0A0-885F53A2D6DF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886514816"/>
                  </p:ext>
                </p:extLst>
              </p:nvPr>
            </p:nvGraphicFramePr>
            <p:xfrm>
              <a:off x="2589213" y="723427"/>
              <a:ext cx="8915400" cy="613457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79629">
                      <a:extLst>
                        <a:ext uri="{9D8B030D-6E8A-4147-A177-3AD203B41FA5}">
                          <a16:colId xmlns:a16="http://schemas.microsoft.com/office/drawing/2014/main" val="2891836804"/>
                        </a:ext>
                      </a:extLst>
                    </a:gridCol>
                    <a:gridCol w="8135771">
                      <a:extLst>
                        <a:ext uri="{9D8B030D-6E8A-4147-A177-3AD203B41FA5}">
                          <a16:colId xmlns:a16="http://schemas.microsoft.com/office/drawing/2014/main" val="1571934832"/>
                        </a:ext>
                      </a:extLst>
                    </a:gridCol>
                  </a:tblGrid>
                  <a:tr h="37890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No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err="1"/>
                            <a:t>Matriks</a:t>
                          </a:r>
                          <a:r>
                            <a:rPr lang="en-US" dirty="0"/>
                            <a:t> Q</a:t>
                          </a:r>
                          <a:endParaRPr lang="id-ID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13873706"/>
                      </a:ext>
                    </a:extLst>
                  </a:tr>
                  <a:tr h="1151133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6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id-ID" sz="12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dPr>
                                  <m:e>
                                    <m:m>
                                      <m:mPr>
                                        <m:mcs>
                                          <m:mc>
                                            <m:mcPr>
                                              <m:count m:val="6"/>
                                              <m:mcJc m:val="center"/>
                                            </m:mcPr>
                                          </m:mc>
                                        </m:mcs>
                                        <m:ctrlPr>
                                          <a:rPr lang="id-ID" sz="12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mP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60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100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60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100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60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100</m:t>
                                          </m:r>
                                        </m:e>
                                      </m:mr>
                                    </m:m>
                                  </m:e>
                                </m:d>
                              </m:oMath>
                            </m:oMathPara>
                          </a14:m>
                          <a:endParaRPr lang="id-ID" sz="1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09424290"/>
                      </a:ext>
                    </a:extLst>
                  </a:tr>
                  <a:tr h="1151133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7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id-ID" sz="12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dPr>
                                  <m:e>
                                    <m:m>
                                      <m:mPr>
                                        <m:mcs>
                                          <m:mc>
                                            <m:mcPr>
                                              <m:count m:val="6"/>
                                              <m:mcJc m:val="center"/>
                                            </m:mcPr>
                                          </m:mc>
                                        </m:mcs>
                                        <m:ctrlPr>
                                          <a:rPr lang="id-ID" sz="12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mP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80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80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80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</m:t>
                                          </m:r>
                                        </m:e>
                                      </m:mr>
                                    </m:m>
                                  </m:e>
                                </m:d>
                              </m:oMath>
                            </m:oMathPara>
                          </a14:m>
                          <a:endParaRPr lang="id-ID" sz="1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694520479"/>
                      </a:ext>
                    </a:extLst>
                  </a:tr>
                  <a:tr h="1151133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8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id-ID" sz="12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dPr>
                                  <m:e>
                                    <m:m>
                                      <m:mPr>
                                        <m:mcs>
                                          <m:mc>
                                            <m:mcPr>
                                              <m:count m:val="6"/>
                                              <m:mcJc m:val="center"/>
                                            </m:mcPr>
                                          </m:mc>
                                        </m:mcs>
                                        <m:ctrlPr>
                                          <a:rPr lang="id-ID" sz="12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mP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80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100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80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100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80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100</m:t>
                                          </m:r>
                                        </m:e>
                                      </m:mr>
                                    </m:m>
                                  </m:e>
                                </m:d>
                              </m:oMath>
                            </m:oMathPara>
                          </a14:m>
                          <a:endParaRPr lang="id-ID" sz="1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493465416"/>
                      </a:ext>
                    </a:extLst>
                  </a:tr>
                  <a:tr h="1151133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9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id-ID" sz="12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dPr>
                                  <m:e>
                                    <m:m>
                                      <m:mPr>
                                        <m:mcs>
                                          <m:mc>
                                            <m:mcPr>
                                              <m:count m:val="6"/>
                                              <m:mcJc m:val="center"/>
                                            </m:mcPr>
                                          </m:mc>
                                        </m:mcs>
                                        <m:ctrlPr>
                                          <a:rPr lang="id-ID" sz="12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mP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300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300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300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</m:t>
                                          </m:r>
                                        </m:e>
                                      </m:mr>
                                    </m:m>
                                  </m:e>
                                </m:d>
                              </m:oMath>
                            </m:oMathPara>
                          </a14:m>
                          <a:endParaRPr lang="id-ID" sz="1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506309807"/>
                      </a:ext>
                    </a:extLst>
                  </a:tr>
                  <a:tr h="1151133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10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id-ID" sz="12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dPr>
                                  <m:e>
                                    <m:m>
                                      <m:mPr>
                                        <m:mcs>
                                          <m:mc>
                                            <m:mcPr>
                                              <m:count m:val="6"/>
                                              <m:mcJc m:val="center"/>
                                            </m:mcPr>
                                          </m:mc>
                                        </m:mcs>
                                        <m:ctrlPr>
                                          <a:rPr lang="id-ID" sz="12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mP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300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100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300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100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300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2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100</m:t>
                                          </m:r>
                                        </m:e>
                                      </m:mr>
                                    </m:m>
                                  </m:e>
                                </m:d>
                              </m:oMath>
                            </m:oMathPara>
                          </a14:m>
                          <a:endParaRPr lang="id-ID" sz="1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7762332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Content Placeholder 3">
                <a:extLst>
                  <a:ext uri="{FF2B5EF4-FFF2-40B4-BE49-F238E27FC236}">
                    <a16:creationId xmlns:a16="http://schemas.microsoft.com/office/drawing/2014/main" id="{9B80CCA4-9FCB-4918-A0A0-885F53A2D6DF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886514816"/>
                  </p:ext>
                </p:extLst>
              </p:nvPr>
            </p:nvGraphicFramePr>
            <p:xfrm>
              <a:off x="2589213" y="723427"/>
              <a:ext cx="8915400" cy="613457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79629">
                      <a:extLst>
                        <a:ext uri="{9D8B030D-6E8A-4147-A177-3AD203B41FA5}">
                          <a16:colId xmlns:a16="http://schemas.microsoft.com/office/drawing/2014/main" val="2891836804"/>
                        </a:ext>
                      </a:extLst>
                    </a:gridCol>
                    <a:gridCol w="8135771">
                      <a:extLst>
                        <a:ext uri="{9D8B030D-6E8A-4147-A177-3AD203B41FA5}">
                          <a16:colId xmlns:a16="http://schemas.microsoft.com/office/drawing/2014/main" val="1571934832"/>
                        </a:ext>
                      </a:extLst>
                    </a:gridCol>
                  </a:tblGrid>
                  <a:tr h="37890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No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err="1"/>
                            <a:t>Matriks</a:t>
                          </a:r>
                          <a:r>
                            <a:rPr lang="en-US" dirty="0"/>
                            <a:t> Q</a:t>
                          </a:r>
                          <a:endParaRPr lang="id-ID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13873706"/>
                      </a:ext>
                    </a:extLst>
                  </a:tr>
                  <a:tr h="1151133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6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9656" t="-35450" r="-299" b="-40158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09424290"/>
                      </a:ext>
                    </a:extLst>
                  </a:tr>
                  <a:tr h="1151133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7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9656" t="-134737" r="-299" b="-29947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694520479"/>
                      </a:ext>
                    </a:extLst>
                  </a:tr>
                  <a:tr h="1151133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8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9656" t="-235979" r="-299" b="-20105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493465416"/>
                      </a:ext>
                    </a:extLst>
                  </a:tr>
                  <a:tr h="1151133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9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9656" t="-335979" r="-299" b="-10105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506309807"/>
                      </a:ext>
                    </a:extLst>
                  </a:tr>
                  <a:tr h="1151133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10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9656" t="-435979" r="-299" b="-105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977623327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1525642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AA96C1-6770-450A-85E0-DF05123FB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6" y="0"/>
            <a:ext cx="8911687" cy="1280890"/>
          </a:xfrm>
        </p:spPr>
        <p:txBody>
          <a:bodyPr/>
          <a:lstStyle/>
          <a:p>
            <a:pPr algn="ctr"/>
            <a:r>
              <a:rPr lang="en-US" dirty="0"/>
              <a:t>RESPON LQR TERHADAP VARIASI MATRIKS Q</a:t>
            </a:r>
            <a:endParaRPr lang="id-ID" dirty="0"/>
          </a:p>
        </p:txBody>
      </p:sp>
      <p:pic>
        <p:nvPicPr>
          <p:cNvPr id="4" name="Content Placeholder 8">
            <a:extLst>
              <a:ext uri="{FF2B5EF4-FFF2-40B4-BE49-F238E27FC236}">
                <a16:creationId xmlns:a16="http://schemas.microsoft.com/office/drawing/2014/main" id="{5B63EF73-33AE-4152-84E3-8E1A6025A1B4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28800" y="1280890"/>
            <a:ext cx="10363200" cy="5577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2864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AA96C1-6770-450A-85E0-DF05123FB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6" y="0"/>
            <a:ext cx="8911687" cy="1280890"/>
          </a:xfrm>
        </p:spPr>
        <p:txBody>
          <a:bodyPr/>
          <a:lstStyle/>
          <a:p>
            <a:pPr algn="ctr"/>
            <a:r>
              <a:rPr lang="en-US" dirty="0"/>
              <a:t>RESPON LQR TERHADAP VARIASI MATRIKS Q</a:t>
            </a:r>
            <a:endParaRPr lang="id-ID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8264C60C-D3A5-488D-A633-68EED612B9A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2847810"/>
              </p:ext>
            </p:extLst>
          </p:nvPr>
        </p:nvGraphicFramePr>
        <p:xfrm>
          <a:off x="2589213" y="1280890"/>
          <a:ext cx="8915400" cy="53027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3061">
                  <a:extLst>
                    <a:ext uri="{9D8B030D-6E8A-4147-A177-3AD203B41FA5}">
                      <a16:colId xmlns:a16="http://schemas.microsoft.com/office/drawing/2014/main" val="4071152227"/>
                    </a:ext>
                  </a:extLst>
                </a:gridCol>
                <a:gridCol w="3003099">
                  <a:extLst>
                    <a:ext uri="{9D8B030D-6E8A-4147-A177-3AD203B41FA5}">
                      <a16:colId xmlns:a16="http://schemas.microsoft.com/office/drawing/2014/main" val="432069878"/>
                    </a:ext>
                  </a:extLst>
                </a:gridCol>
                <a:gridCol w="1783080">
                  <a:extLst>
                    <a:ext uri="{9D8B030D-6E8A-4147-A177-3AD203B41FA5}">
                      <a16:colId xmlns:a16="http://schemas.microsoft.com/office/drawing/2014/main" val="3348927273"/>
                    </a:ext>
                  </a:extLst>
                </a:gridCol>
                <a:gridCol w="1783080">
                  <a:extLst>
                    <a:ext uri="{9D8B030D-6E8A-4147-A177-3AD203B41FA5}">
                      <a16:colId xmlns:a16="http://schemas.microsoft.com/office/drawing/2014/main" val="2810644223"/>
                    </a:ext>
                  </a:extLst>
                </a:gridCol>
                <a:gridCol w="1783080">
                  <a:extLst>
                    <a:ext uri="{9D8B030D-6E8A-4147-A177-3AD203B41FA5}">
                      <a16:colId xmlns:a16="http://schemas.microsoft.com/office/drawing/2014/main" val="404219961"/>
                    </a:ext>
                  </a:extLst>
                </a:gridCol>
              </a:tblGrid>
              <a:tr h="441899"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No</a:t>
                      </a:r>
                      <a:endParaRPr lang="id-ID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err="1"/>
                        <a:t>Variasi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Matriks</a:t>
                      </a:r>
                      <a:r>
                        <a:rPr lang="en-US" dirty="0"/>
                        <a:t> Q</a:t>
                      </a:r>
                      <a:endParaRPr lang="id-ID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i="1" dirty="0"/>
                        <a:t>Rise Time </a:t>
                      </a:r>
                      <a:r>
                        <a:rPr lang="en-US" i="0" dirty="0"/>
                        <a:t>(</a:t>
                      </a:r>
                      <a:r>
                        <a:rPr lang="en-US" i="0" dirty="0" err="1"/>
                        <a:t>milidetik</a:t>
                      </a:r>
                      <a:r>
                        <a:rPr lang="en-US" i="0" dirty="0"/>
                        <a:t>)</a:t>
                      </a:r>
                      <a:endParaRPr lang="id-ID" i="1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d-ID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d-ID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7528632"/>
                  </a:ext>
                </a:extLst>
              </a:tr>
              <a:tr h="441899">
                <a:tc vMerge="1">
                  <a:txBody>
                    <a:bodyPr/>
                    <a:lstStyle/>
                    <a:p>
                      <a:endParaRPr lang="id-ID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d-ID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i="1" dirty="0">
                          <a:solidFill>
                            <a:schemeClr val="bg1"/>
                          </a:solidFill>
                        </a:rPr>
                        <a:t>Roll</a:t>
                      </a:r>
                      <a:endParaRPr lang="id-ID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i="1" dirty="0">
                          <a:solidFill>
                            <a:schemeClr val="bg1"/>
                          </a:solidFill>
                        </a:rPr>
                        <a:t>Pitch</a:t>
                      </a:r>
                      <a:endParaRPr lang="id-ID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i="1" dirty="0">
                          <a:solidFill>
                            <a:schemeClr val="bg1"/>
                          </a:solidFill>
                        </a:rPr>
                        <a:t>Yaw</a:t>
                      </a:r>
                      <a:endParaRPr lang="id-ID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0349042"/>
                  </a:ext>
                </a:extLst>
              </a:tr>
              <a:tr h="441899"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Q1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534,042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534,042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483,066</a:t>
                      </a:r>
                      <a:endParaRPr lang="id-ID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47289958"/>
                  </a:ext>
                </a:extLst>
              </a:tr>
              <a:tr h="441899"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Q2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4614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4614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4610</a:t>
                      </a:r>
                      <a:endParaRPr lang="id-ID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82550409"/>
                  </a:ext>
                </a:extLst>
              </a:tr>
              <a:tr h="441899">
                <a:tc>
                  <a:txBody>
                    <a:bodyPr/>
                    <a:lstStyle/>
                    <a:p>
                      <a:r>
                        <a:rPr lang="en-US" dirty="0"/>
                        <a:t>3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Q3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392,163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392,163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342,602</a:t>
                      </a:r>
                      <a:endParaRPr lang="id-ID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75112555"/>
                  </a:ext>
                </a:extLst>
              </a:tr>
              <a:tr h="441899">
                <a:tc>
                  <a:txBody>
                    <a:bodyPr/>
                    <a:lstStyle/>
                    <a:p>
                      <a:r>
                        <a:rPr lang="en-US" dirty="0"/>
                        <a:t>4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Q4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3389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3389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3384</a:t>
                      </a:r>
                      <a:endParaRPr lang="id-ID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13651315"/>
                  </a:ext>
                </a:extLst>
              </a:tr>
              <a:tr h="441899">
                <a:tc>
                  <a:txBody>
                    <a:bodyPr/>
                    <a:lstStyle/>
                    <a:p>
                      <a:r>
                        <a:rPr lang="en-US" dirty="0"/>
                        <a:t>5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Q5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328,152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328,152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279,122</a:t>
                      </a:r>
                      <a:endParaRPr lang="id-ID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86570293"/>
                  </a:ext>
                </a:extLst>
              </a:tr>
              <a:tr h="441899">
                <a:tc>
                  <a:txBody>
                    <a:bodyPr/>
                    <a:lstStyle/>
                    <a:p>
                      <a:r>
                        <a:rPr lang="en-US" dirty="0"/>
                        <a:t>6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Q6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2783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2783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2777</a:t>
                      </a:r>
                      <a:endParaRPr lang="id-ID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21377369"/>
                  </a:ext>
                </a:extLst>
              </a:tr>
              <a:tr h="441899">
                <a:tc>
                  <a:txBody>
                    <a:bodyPr/>
                    <a:lstStyle/>
                    <a:p>
                      <a:r>
                        <a:rPr lang="en-US" dirty="0"/>
                        <a:t>7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Q7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290,463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290,463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242,824</a:t>
                      </a:r>
                      <a:endParaRPr lang="id-ID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48775105"/>
                  </a:ext>
                </a:extLst>
              </a:tr>
              <a:tr h="441899">
                <a:tc>
                  <a:txBody>
                    <a:bodyPr/>
                    <a:lstStyle/>
                    <a:p>
                      <a:r>
                        <a:rPr lang="en-US" dirty="0"/>
                        <a:t>8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Q8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2415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2415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2409</a:t>
                      </a:r>
                      <a:endParaRPr lang="id-ID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62673701"/>
                  </a:ext>
                </a:extLst>
              </a:tr>
              <a:tr h="441899">
                <a:tc>
                  <a:txBody>
                    <a:bodyPr/>
                    <a:lstStyle/>
                    <a:p>
                      <a:r>
                        <a:rPr lang="en-US" dirty="0"/>
                        <a:t>9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Q9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170,783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170,783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127,67</a:t>
                      </a:r>
                      <a:endParaRPr lang="id-ID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89165702"/>
                  </a:ext>
                </a:extLst>
              </a:tr>
              <a:tr h="441899">
                <a:tc>
                  <a:txBody>
                    <a:bodyPr/>
                    <a:lstStyle/>
                    <a:p>
                      <a:r>
                        <a:rPr lang="en-US" dirty="0"/>
                        <a:t>10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Q10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1253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1253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1247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012985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88338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44BB90-0CCB-46CD-8B2E-13564BD1F2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EAED09B-5ED4-499F-B605-F2CD6FD26C4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algn="just"/>
                <a:r>
                  <a:rPr lang="en-US" sz="2400" i="1" dirty="0">
                    <a:solidFill>
                      <a:schemeClr val="tx1"/>
                    </a:solidFill>
                  </a:rPr>
                  <a:t>Rise time </a:t>
                </a:r>
                <a:r>
                  <a:rPr lang="en-US" sz="2400" dirty="0">
                    <a:solidFill>
                      <a:schemeClr val="tx1"/>
                    </a:solidFill>
                  </a:rPr>
                  <a:t>yang paling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kecil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disebabkan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oleh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variasi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dari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matriks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ke</a:t>
                </a:r>
                <a:r>
                  <a:rPr lang="en-US" sz="2400" dirty="0">
                    <a:solidFill>
                      <a:schemeClr val="tx1"/>
                    </a:solidFill>
                  </a:rPr>
                  <a:t> 9 (Q9). Pola yang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didapat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adalah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jika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nilai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elemen</a:t>
                </a:r>
                <a:r>
                  <a:rPr lang="en-US" sz="2400" dirty="0">
                    <a:solidFill>
                      <a:schemeClr val="tx1"/>
                    </a:solidFill>
                  </a:rPr>
                  <a:t> diagonal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ke</a:t>
                </a:r>
                <a:r>
                  <a:rPr lang="en-US" sz="2400" dirty="0">
                    <a:solidFill>
                      <a:schemeClr val="tx1"/>
                    </a:solidFill>
                  </a:rPr>
                  <a:t> 1, 3,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dan</a:t>
                </a:r>
                <a:r>
                  <a:rPr lang="en-US" sz="2400" dirty="0">
                    <a:solidFill>
                      <a:schemeClr val="tx1"/>
                    </a:solidFill>
                  </a:rPr>
                  <a:t> 5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semakin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besar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sedangkan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nilai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elemen</a:t>
                </a:r>
                <a:r>
                  <a:rPr lang="en-US" sz="2400" dirty="0">
                    <a:solidFill>
                      <a:schemeClr val="tx1"/>
                    </a:solidFill>
                  </a:rPr>
                  <a:t> diagonal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ke</a:t>
                </a:r>
                <a:r>
                  <a:rPr lang="en-US" sz="2400" dirty="0">
                    <a:solidFill>
                      <a:schemeClr val="tx1"/>
                    </a:solidFill>
                  </a:rPr>
                  <a:t> 2, 4,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dan</a:t>
                </a:r>
                <a:r>
                  <a:rPr lang="en-US" sz="2400" dirty="0">
                    <a:solidFill>
                      <a:schemeClr val="tx1"/>
                    </a:solidFill>
                  </a:rPr>
                  <a:t> 6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semakin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kecil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pada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matriks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maka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i="1" dirty="0">
                    <a:solidFill>
                      <a:schemeClr val="tx1"/>
                    </a:solidFill>
                  </a:rPr>
                  <a:t>rise time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semakin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kecil</a:t>
                </a:r>
                <a:r>
                  <a:rPr lang="en-US" sz="2400" dirty="0">
                    <a:solidFill>
                      <a:schemeClr val="tx1"/>
                    </a:solidFill>
                  </a:rPr>
                  <a:t>.</a:t>
                </a:r>
                <a:r>
                  <a:rPr lang="en-US" sz="2400" i="1" dirty="0">
                    <a:solidFill>
                      <a:schemeClr val="tx1"/>
                    </a:solidFill>
                  </a:rPr>
                  <a:t> </a:t>
                </a:r>
                <a:endParaRPr lang="en-US" sz="2400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endParaRPr lang="id-ID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EAED09B-5ED4-499F-B605-F2CD6FD26C4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58" t="-1290" r="-1026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337356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E0E85D-72F4-445E-8E9F-9DAB332BE4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4000" dirty="0"/>
              <a:t>PERANCANGAN LQR </a:t>
            </a:r>
            <a:br>
              <a:rPr lang="en-US" sz="4000" dirty="0"/>
            </a:br>
            <a:r>
              <a:rPr lang="en-US" sz="4000" dirty="0"/>
              <a:t>(</a:t>
            </a:r>
            <a:r>
              <a:rPr lang="en-US" sz="4000" dirty="0" err="1"/>
              <a:t>Matriks</a:t>
            </a:r>
            <a:r>
              <a:rPr lang="en-US" sz="4000" dirty="0"/>
              <a:t> Q)</a:t>
            </a:r>
            <a:endParaRPr lang="id-ID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222F54A-EC39-4DF5-9F38-B2C0FF95449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sz="2400" dirty="0">
                    <a:solidFill>
                      <a:schemeClr val="tx1"/>
                    </a:solidFill>
                  </a:rPr>
                  <a:t>Nilai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maksimal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dari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elemen</a:t>
                </a:r>
                <a:r>
                  <a:rPr lang="en-US" sz="2400" dirty="0">
                    <a:solidFill>
                      <a:schemeClr val="tx1"/>
                    </a:solidFill>
                  </a:rPr>
                  <a:t> diagonal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matriks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id-ID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id-ID" sz="2400" dirty="0">
                    <a:solidFill>
                      <a:schemeClr val="tx1"/>
                    </a:solidFill>
                  </a:rPr>
                  <a:t> </a:t>
                </a:r>
                <a:endParaRPr lang="en-US" sz="2400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endParaRPr lang="en-US" sz="2400" i="1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d-ID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id-ID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id-ID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6"/>
                                    <m:mcJc m:val="center"/>
                                  </m:mcPr>
                                </m:mc>
                              </m:mcs>
                              <m:ctrlPr>
                                <a:rPr lang="id-ID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1812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  <m:mr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  <m:mr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1812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  <m:mr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  <m:mr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1812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  <m:mr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id-ID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222F54A-EC39-4DF5-9F38-B2C0FF95449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58" t="-1290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878590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58F230-DE83-4BB8-98F6-22EBED3DA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6" y="0"/>
            <a:ext cx="8911687" cy="723427"/>
          </a:xfrm>
        </p:spPr>
        <p:txBody>
          <a:bodyPr/>
          <a:lstStyle/>
          <a:p>
            <a:pPr algn="ctr"/>
            <a:r>
              <a:rPr lang="en-US" dirty="0"/>
              <a:t>VARIASI MATRIKS R</a:t>
            </a:r>
            <a:endParaRPr lang="id-ID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Content Placeholder 3">
                <a:extLst>
                  <a:ext uri="{FF2B5EF4-FFF2-40B4-BE49-F238E27FC236}">
                    <a16:creationId xmlns:a16="http://schemas.microsoft.com/office/drawing/2014/main" id="{9B80CCA4-9FCB-4918-A0A0-885F53A2D6DF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2561189890"/>
                  </p:ext>
                </p:extLst>
              </p:nvPr>
            </p:nvGraphicFramePr>
            <p:xfrm>
              <a:off x="2589213" y="723427"/>
              <a:ext cx="8915400" cy="614028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116513">
                      <a:extLst>
                        <a:ext uri="{9D8B030D-6E8A-4147-A177-3AD203B41FA5}">
                          <a16:colId xmlns:a16="http://schemas.microsoft.com/office/drawing/2014/main" val="2891836804"/>
                        </a:ext>
                      </a:extLst>
                    </a:gridCol>
                    <a:gridCol w="7798887">
                      <a:extLst>
                        <a:ext uri="{9D8B030D-6E8A-4147-A177-3AD203B41FA5}">
                          <a16:colId xmlns:a16="http://schemas.microsoft.com/office/drawing/2014/main" val="1571934832"/>
                        </a:ext>
                      </a:extLst>
                    </a:gridCol>
                  </a:tblGrid>
                  <a:tr h="36004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No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err="1"/>
                            <a:t>Matriks</a:t>
                          </a:r>
                          <a:r>
                            <a:rPr lang="en-US" dirty="0"/>
                            <a:t> R</a:t>
                          </a:r>
                          <a:endParaRPr lang="id-ID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13873706"/>
                      </a:ext>
                    </a:extLst>
                  </a:tr>
                  <a:tr h="1154905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1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id-ID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dPr>
                                  <m:e>
                                    <m:m>
                                      <m:mPr>
                                        <m:mcs>
                                          <m:mc>
                                            <m:mcPr>
                                              <m:count m:val="3"/>
                                              <m:mcJc m:val="center"/>
                                            </m:mcPr>
                                          </m:mc>
                                        </m:mcs>
                                        <m:ctrlPr>
                                          <a:rPr lang="id-ID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mP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</m:t>
                                          </m:r>
                                        </m:e>
                                      </m:mr>
                                    </m:m>
                                  </m:e>
                                </m:d>
                              </m:oMath>
                            </m:oMathPara>
                          </a14:m>
                          <a:endParaRPr lang="id-ID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09424290"/>
                      </a:ext>
                    </a:extLst>
                  </a:tr>
                  <a:tr h="1154905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2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id-ID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dPr>
                                  <m:e>
                                    <m:m>
                                      <m:mPr>
                                        <m:mcs>
                                          <m:mc>
                                            <m:mcPr>
                                              <m:count m:val="3"/>
                                              <m:mcJc m:val="center"/>
                                            </m:mcPr>
                                          </m:mc>
                                        </m:mcs>
                                        <m:ctrlPr>
                                          <a:rPr lang="id-ID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mP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10</m:t>
                                          </m:r>
                                        </m:e>
                                      </m:mr>
                                    </m:m>
                                  </m:e>
                                </m:d>
                              </m:oMath>
                            </m:oMathPara>
                          </a14:m>
                          <a:endParaRPr lang="id-ID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694520479"/>
                      </a:ext>
                    </a:extLst>
                  </a:tr>
                  <a:tr h="1154905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3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id-ID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dPr>
                                  <m:e>
                                    <m:m>
                                      <m:mPr>
                                        <m:mcs>
                                          <m:mc>
                                            <m:mcPr>
                                              <m:count m:val="3"/>
                                              <m:mcJc m:val="center"/>
                                            </m:mcPr>
                                          </m:mc>
                                        </m:mcs>
                                        <m:ctrlPr>
                                          <a:rPr lang="id-ID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mP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100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100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100</m:t>
                                          </m:r>
                                        </m:e>
                                      </m:mr>
                                    </m:m>
                                  </m:e>
                                </m:d>
                              </m:oMath>
                            </m:oMathPara>
                          </a14:m>
                          <a:endParaRPr lang="id-ID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493465416"/>
                      </a:ext>
                    </a:extLst>
                  </a:tr>
                  <a:tr h="1154905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4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id-ID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dPr>
                                  <m:e>
                                    <m:m>
                                      <m:mPr>
                                        <m:mcs>
                                          <m:mc>
                                            <m:mcPr>
                                              <m:count m:val="3"/>
                                              <m:mcJc m:val="center"/>
                                            </m:mcPr>
                                          </m:mc>
                                        </m:mcs>
                                        <m:ctrlPr>
                                          <a:rPr lang="id-ID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mP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1000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1000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1000</m:t>
                                          </m:r>
                                        </m:e>
                                      </m:mr>
                                    </m:m>
                                  </m:e>
                                </m:d>
                              </m:oMath>
                            </m:oMathPara>
                          </a14:m>
                          <a:endParaRPr lang="id-ID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506309807"/>
                      </a:ext>
                    </a:extLst>
                  </a:tr>
                  <a:tr h="1154905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5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id-ID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dPr>
                                  <m:e>
                                    <m:m>
                                      <m:mPr>
                                        <m:mcs>
                                          <m:mc>
                                            <m:mcPr>
                                              <m:count m:val="3"/>
                                              <m:mcJc m:val="center"/>
                                            </m:mcPr>
                                          </m:mc>
                                        </m:mcs>
                                        <m:ctrlPr>
                                          <a:rPr lang="id-ID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mP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10000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10000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10000</m:t>
                                          </m:r>
                                        </m:e>
                                      </m:mr>
                                    </m:m>
                                  </m:e>
                                </m:d>
                              </m:oMath>
                            </m:oMathPara>
                          </a14:m>
                          <a:endParaRPr lang="id-ID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7762332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Content Placeholder 3">
                <a:extLst>
                  <a:ext uri="{FF2B5EF4-FFF2-40B4-BE49-F238E27FC236}">
                    <a16:creationId xmlns:a16="http://schemas.microsoft.com/office/drawing/2014/main" id="{9B80CCA4-9FCB-4918-A0A0-885F53A2D6DF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2561189890"/>
                  </p:ext>
                </p:extLst>
              </p:nvPr>
            </p:nvGraphicFramePr>
            <p:xfrm>
              <a:off x="2589213" y="723427"/>
              <a:ext cx="8915400" cy="614028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116513">
                      <a:extLst>
                        <a:ext uri="{9D8B030D-6E8A-4147-A177-3AD203B41FA5}">
                          <a16:colId xmlns:a16="http://schemas.microsoft.com/office/drawing/2014/main" val="2891836804"/>
                        </a:ext>
                      </a:extLst>
                    </a:gridCol>
                    <a:gridCol w="7798887">
                      <a:extLst>
                        <a:ext uri="{9D8B030D-6E8A-4147-A177-3AD203B41FA5}">
                          <a16:colId xmlns:a16="http://schemas.microsoft.com/office/drawing/2014/main" val="1571934832"/>
                        </a:ext>
                      </a:extLst>
                    </a:gridCol>
                  </a:tblGrid>
                  <a:tr h="3657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No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err="1"/>
                            <a:t>Matriks</a:t>
                          </a:r>
                          <a:r>
                            <a:rPr lang="en-US" dirty="0"/>
                            <a:t> R</a:t>
                          </a:r>
                          <a:endParaRPr lang="id-ID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13873706"/>
                      </a:ext>
                    </a:extLst>
                  </a:tr>
                  <a:tr h="1154905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1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14364" t="-34211" r="-312" b="-40052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09424290"/>
                      </a:ext>
                    </a:extLst>
                  </a:tr>
                  <a:tr h="1154905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2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14364" t="-134921" r="-312" b="-30264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694520479"/>
                      </a:ext>
                    </a:extLst>
                  </a:tr>
                  <a:tr h="1154905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3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14364" t="-233684" r="-312" b="-20105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493465416"/>
                      </a:ext>
                    </a:extLst>
                  </a:tr>
                  <a:tr h="1154905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4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14364" t="-335450" r="-312" b="-10211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506309807"/>
                      </a:ext>
                    </a:extLst>
                  </a:tr>
                  <a:tr h="1154905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5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14364" t="-433158" r="-312" b="-157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977623327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8142694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58F230-DE83-4BB8-98F6-22EBED3DA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6" y="0"/>
            <a:ext cx="8911687" cy="723427"/>
          </a:xfrm>
        </p:spPr>
        <p:txBody>
          <a:bodyPr/>
          <a:lstStyle/>
          <a:p>
            <a:pPr algn="ctr"/>
            <a:r>
              <a:rPr lang="en-US" dirty="0"/>
              <a:t> LANJUTAN (VARIASI MATRIKS R) </a:t>
            </a:r>
            <a:endParaRPr lang="id-ID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Content Placeholder 3">
                <a:extLst>
                  <a:ext uri="{FF2B5EF4-FFF2-40B4-BE49-F238E27FC236}">
                    <a16:creationId xmlns:a16="http://schemas.microsoft.com/office/drawing/2014/main" id="{9B80CCA4-9FCB-4918-A0A0-885F53A2D6DF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355747927"/>
                  </p:ext>
                </p:extLst>
              </p:nvPr>
            </p:nvGraphicFramePr>
            <p:xfrm>
              <a:off x="2589213" y="723427"/>
              <a:ext cx="8915400" cy="613457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79629">
                      <a:extLst>
                        <a:ext uri="{9D8B030D-6E8A-4147-A177-3AD203B41FA5}">
                          <a16:colId xmlns:a16="http://schemas.microsoft.com/office/drawing/2014/main" val="2891836804"/>
                        </a:ext>
                      </a:extLst>
                    </a:gridCol>
                    <a:gridCol w="8135771">
                      <a:extLst>
                        <a:ext uri="{9D8B030D-6E8A-4147-A177-3AD203B41FA5}">
                          <a16:colId xmlns:a16="http://schemas.microsoft.com/office/drawing/2014/main" val="1571934832"/>
                        </a:ext>
                      </a:extLst>
                    </a:gridCol>
                  </a:tblGrid>
                  <a:tr h="37890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No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err="1"/>
                            <a:t>Matriks</a:t>
                          </a:r>
                          <a:r>
                            <a:rPr lang="en-US" dirty="0"/>
                            <a:t> Q</a:t>
                          </a:r>
                          <a:endParaRPr lang="id-ID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13873706"/>
                      </a:ext>
                    </a:extLst>
                  </a:tr>
                  <a:tr h="1151133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6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id-ID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dPr>
                                  <m:e>
                                    <m:m>
                                      <m:mPr>
                                        <m:mcs>
                                          <m:mc>
                                            <m:mcPr>
                                              <m:count m:val="3"/>
                                              <m:mcJc m:val="center"/>
                                            </m:mcPr>
                                          </m:mc>
                                        </m:mcs>
                                        <m:ctrlPr>
                                          <a:rPr lang="id-ID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mP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40000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40000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40000</m:t>
                                          </m:r>
                                        </m:e>
                                      </m:mr>
                                    </m:m>
                                  </m:e>
                                </m:d>
                              </m:oMath>
                            </m:oMathPara>
                          </a14:m>
                          <a:endParaRPr lang="id-ID" sz="1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09424290"/>
                      </a:ext>
                    </a:extLst>
                  </a:tr>
                  <a:tr h="1151133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7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id-ID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dPr>
                                  <m:e>
                                    <m:m>
                                      <m:mPr>
                                        <m:mcs>
                                          <m:mc>
                                            <m:mcPr>
                                              <m:count m:val="3"/>
                                              <m:mcJc m:val="center"/>
                                            </m:mcPr>
                                          </m:mc>
                                        </m:mcs>
                                        <m:ctrlPr>
                                          <a:rPr lang="id-ID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mP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200000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200000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200000</m:t>
                                          </m:r>
                                        </m:e>
                                      </m:mr>
                                    </m:m>
                                  </m:e>
                                </m:d>
                              </m:oMath>
                            </m:oMathPara>
                          </a14:m>
                          <a:endParaRPr lang="id-ID" sz="1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694520479"/>
                      </a:ext>
                    </a:extLst>
                  </a:tr>
                  <a:tr h="1151133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8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id-ID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dPr>
                                  <m:e>
                                    <m:m>
                                      <m:mPr>
                                        <m:mcs>
                                          <m:mc>
                                            <m:mcPr>
                                              <m:count m:val="3"/>
                                              <m:mcJc m:val="center"/>
                                            </m:mcPr>
                                          </m:mc>
                                        </m:mcs>
                                        <m:ctrlPr>
                                          <a:rPr lang="id-ID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mP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300000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300000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300000</m:t>
                                          </m:r>
                                        </m:e>
                                      </m:mr>
                                    </m:m>
                                  </m:e>
                                </m:d>
                              </m:oMath>
                            </m:oMathPara>
                          </a14:m>
                          <a:endParaRPr lang="id-ID" sz="1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493465416"/>
                      </a:ext>
                    </a:extLst>
                  </a:tr>
                  <a:tr h="1151133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9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id-ID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dPr>
                                  <m:e>
                                    <m:m>
                                      <m:mPr>
                                        <m:mcs>
                                          <m:mc>
                                            <m:mcPr>
                                              <m:count m:val="3"/>
                                              <m:mcJc m:val="center"/>
                                            </m:mcPr>
                                          </m:mc>
                                        </m:mcs>
                                        <m:ctrlPr>
                                          <a:rPr lang="id-ID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mP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400000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400000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400000</m:t>
                                          </m:r>
                                        </m:e>
                                      </m:mr>
                                    </m:m>
                                  </m:e>
                                </m:d>
                              </m:oMath>
                            </m:oMathPara>
                          </a14:m>
                          <a:endParaRPr lang="id-ID" sz="1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506309807"/>
                      </a:ext>
                    </a:extLst>
                  </a:tr>
                  <a:tr h="1151133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10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id-ID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dPr>
                                  <m:e>
                                    <m:m>
                                      <m:mPr>
                                        <m:mcs>
                                          <m:mc>
                                            <m:mcPr>
                                              <m:count m:val="3"/>
                                              <m:mcJc m:val="center"/>
                                            </m:mcPr>
                                          </m:mc>
                                        </m:mcs>
                                        <m:ctrlPr>
                                          <a:rPr lang="id-ID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mP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500000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500000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0</m:t>
                                          </m:r>
                                        </m:e>
                                        <m:e>
                                          <m:r>
                                            <a:rPr lang="id-ID" sz="1800" i="1" kern="1200">
                                              <a:solidFill>
                                                <a:schemeClr val="dk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500000</m:t>
                                          </m:r>
                                        </m:e>
                                      </m:mr>
                                    </m:m>
                                  </m:e>
                                </m:d>
                              </m:oMath>
                            </m:oMathPara>
                          </a14:m>
                          <a:endParaRPr lang="id-ID" sz="1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7762332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Content Placeholder 3">
                <a:extLst>
                  <a:ext uri="{FF2B5EF4-FFF2-40B4-BE49-F238E27FC236}">
                    <a16:creationId xmlns:a16="http://schemas.microsoft.com/office/drawing/2014/main" id="{9B80CCA4-9FCB-4918-A0A0-885F53A2D6DF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355747927"/>
                  </p:ext>
                </p:extLst>
              </p:nvPr>
            </p:nvGraphicFramePr>
            <p:xfrm>
              <a:off x="2589213" y="723427"/>
              <a:ext cx="8915400" cy="613457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79629">
                      <a:extLst>
                        <a:ext uri="{9D8B030D-6E8A-4147-A177-3AD203B41FA5}">
                          <a16:colId xmlns:a16="http://schemas.microsoft.com/office/drawing/2014/main" val="2891836804"/>
                        </a:ext>
                      </a:extLst>
                    </a:gridCol>
                    <a:gridCol w="8135771">
                      <a:extLst>
                        <a:ext uri="{9D8B030D-6E8A-4147-A177-3AD203B41FA5}">
                          <a16:colId xmlns:a16="http://schemas.microsoft.com/office/drawing/2014/main" val="1571934832"/>
                        </a:ext>
                      </a:extLst>
                    </a:gridCol>
                  </a:tblGrid>
                  <a:tr h="37890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No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err="1"/>
                            <a:t>Matriks</a:t>
                          </a:r>
                          <a:r>
                            <a:rPr lang="en-US" dirty="0"/>
                            <a:t> Q</a:t>
                          </a:r>
                          <a:endParaRPr lang="id-ID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13873706"/>
                      </a:ext>
                    </a:extLst>
                  </a:tr>
                  <a:tr h="1151133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6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9656" t="-35450" r="-299" b="-40158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09424290"/>
                      </a:ext>
                    </a:extLst>
                  </a:tr>
                  <a:tr h="1151133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7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9656" t="-134737" r="-299" b="-29947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694520479"/>
                      </a:ext>
                    </a:extLst>
                  </a:tr>
                  <a:tr h="1151133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8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9656" t="-235979" r="-299" b="-20105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493465416"/>
                      </a:ext>
                    </a:extLst>
                  </a:tr>
                  <a:tr h="1151133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9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9656" t="-335979" r="-299" b="-10105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506309807"/>
                      </a:ext>
                    </a:extLst>
                  </a:tr>
                  <a:tr h="1151133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10</a:t>
                          </a:r>
                          <a:endParaRPr lang="id-ID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>
                        <a:blipFill>
                          <a:blip r:embed="rId2"/>
                          <a:stretch>
                            <a:fillRect l="-9656" t="-435979" r="-299" b="-105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977623327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795400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AA96C1-6770-450A-85E0-DF05123FB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6" y="0"/>
            <a:ext cx="8911687" cy="1280890"/>
          </a:xfrm>
        </p:spPr>
        <p:txBody>
          <a:bodyPr/>
          <a:lstStyle/>
          <a:p>
            <a:pPr algn="ctr"/>
            <a:r>
              <a:rPr lang="en-US" dirty="0"/>
              <a:t>RESPON LQR TERHADAP VARIASI MATRIKS R</a:t>
            </a:r>
            <a:endParaRPr lang="id-ID" dirty="0"/>
          </a:p>
        </p:txBody>
      </p:sp>
      <p:pic>
        <p:nvPicPr>
          <p:cNvPr id="4" name="Content Placeholder 8">
            <a:extLst>
              <a:ext uri="{FF2B5EF4-FFF2-40B4-BE49-F238E27FC236}">
                <a16:creationId xmlns:a16="http://schemas.microsoft.com/office/drawing/2014/main" id="{5B63EF73-33AE-4152-84E3-8E1A6025A1B4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28800" y="1280890"/>
            <a:ext cx="10363200" cy="5577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6554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AA96C1-6770-450A-85E0-DF05123FB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6" y="0"/>
            <a:ext cx="8911687" cy="1280890"/>
          </a:xfrm>
        </p:spPr>
        <p:txBody>
          <a:bodyPr/>
          <a:lstStyle/>
          <a:p>
            <a:pPr algn="ctr"/>
            <a:r>
              <a:rPr lang="en-US" dirty="0"/>
              <a:t>RESPON LQR TERHADAP VARIASI MATRIKS R</a:t>
            </a:r>
            <a:endParaRPr lang="id-ID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8264C60C-D3A5-488D-A633-68EED612B9A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2518849"/>
              </p:ext>
            </p:extLst>
          </p:nvPr>
        </p:nvGraphicFramePr>
        <p:xfrm>
          <a:off x="2589213" y="1280890"/>
          <a:ext cx="8915400" cy="53027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3061">
                  <a:extLst>
                    <a:ext uri="{9D8B030D-6E8A-4147-A177-3AD203B41FA5}">
                      <a16:colId xmlns:a16="http://schemas.microsoft.com/office/drawing/2014/main" val="4071152227"/>
                    </a:ext>
                  </a:extLst>
                </a:gridCol>
                <a:gridCol w="3003099">
                  <a:extLst>
                    <a:ext uri="{9D8B030D-6E8A-4147-A177-3AD203B41FA5}">
                      <a16:colId xmlns:a16="http://schemas.microsoft.com/office/drawing/2014/main" val="432069878"/>
                    </a:ext>
                  </a:extLst>
                </a:gridCol>
                <a:gridCol w="1783080">
                  <a:extLst>
                    <a:ext uri="{9D8B030D-6E8A-4147-A177-3AD203B41FA5}">
                      <a16:colId xmlns:a16="http://schemas.microsoft.com/office/drawing/2014/main" val="3348927273"/>
                    </a:ext>
                  </a:extLst>
                </a:gridCol>
                <a:gridCol w="1783080">
                  <a:extLst>
                    <a:ext uri="{9D8B030D-6E8A-4147-A177-3AD203B41FA5}">
                      <a16:colId xmlns:a16="http://schemas.microsoft.com/office/drawing/2014/main" val="2810644223"/>
                    </a:ext>
                  </a:extLst>
                </a:gridCol>
                <a:gridCol w="1783080">
                  <a:extLst>
                    <a:ext uri="{9D8B030D-6E8A-4147-A177-3AD203B41FA5}">
                      <a16:colId xmlns:a16="http://schemas.microsoft.com/office/drawing/2014/main" val="404219961"/>
                    </a:ext>
                  </a:extLst>
                </a:gridCol>
              </a:tblGrid>
              <a:tr h="441899"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No</a:t>
                      </a:r>
                      <a:endParaRPr lang="id-ID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err="1"/>
                        <a:t>Variasi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Matriks</a:t>
                      </a:r>
                      <a:r>
                        <a:rPr lang="en-US" dirty="0"/>
                        <a:t> R</a:t>
                      </a:r>
                      <a:endParaRPr lang="id-ID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i="1" dirty="0"/>
                        <a:t>Rise Time </a:t>
                      </a:r>
                      <a:r>
                        <a:rPr lang="en-US" i="0" dirty="0"/>
                        <a:t>(</a:t>
                      </a:r>
                      <a:r>
                        <a:rPr lang="en-US" i="0" dirty="0" err="1"/>
                        <a:t>milidetik</a:t>
                      </a:r>
                      <a:r>
                        <a:rPr lang="en-US" i="0" dirty="0"/>
                        <a:t>)</a:t>
                      </a:r>
                      <a:endParaRPr lang="id-ID" i="1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d-ID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d-ID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7528632"/>
                  </a:ext>
                </a:extLst>
              </a:tr>
              <a:tr h="441899">
                <a:tc vMerge="1">
                  <a:txBody>
                    <a:bodyPr/>
                    <a:lstStyle/>
                    <a:p>
                      <a:endParaRPr lang="id-ID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d-ID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i="1" dirty="0">
                          <a:solidFill>
                            <a:schemeClr val="bg1"/>
                          </a:solidFill>
                        </a:rPr>
                        <a:t>Roll</a:t>
                      </a:r>
                      <a:endParaRPr lang="id-ID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i="1" dirty="0">
                          <a:solidFill>
                            <a:schemeClr val="bg1"/>
                          </a:solidFill>
                        </a:rPr>
                        <a:t>Pitch</a:t>
                      </a:r>
                      <a:endParaRPr lang="id-ID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i="1" dirty="0">
                          <a:solidFill>
                            <a:schemeClr val="bg1"/>
                          </a:solidFill>
                        </a:rPr>
                        <a:t>Yaw</a:t>
                      </a:r>
                      <a:endParaRPr lang="id-ID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0349042"/>
                  </a:ext>
                </a:extLst>
              </a:tr>
              <a:tr h="441899"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R1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90,32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90,32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56,943</a:t>
                      </a:r>
                      <a:endParaRPr lang="id-ID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47289958"/>
                  </a:ext>
                </a:extLst>
              </a:tr>
              <a:tr h="441899"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R2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142,076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142,076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76,558</a:t>
                      </a:r>
                      <a:endParaRPr lang="id-ID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82550409"/>
                  </a:ext>
                </a:extLst>
              </a:tr>
              <a:tr h="441899">
                <a:tc>
                  <a:txBody>
                    <a:bodyPr/>
                    <a:lstStyle/>
                    <a:p>
                      <a:r>
                        <a:rPr lang="en-US" dirty="0"/>
                        <a:t>3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R3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241,299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241,299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122,92</a:t>
                      </a:r>
                      <a:endParaRPr lang="id-ID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75112555"/>
                  </a:ext>
                </a:extLst>
              </a:tr>
              <a:tr h="441899">
                <a:tc>
                  <a:txBody>
                    <a:bodyPr/>
                    <a:lstStyle/>
                    <a:p>
                      <a:r>
                        <a:rPr lang="en-US" dirty="0"/>
                        <a:t>4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R4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422,612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422,612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214,786</a:t>
                      </a:r>
                      <a:endParaRPr lang="id-ID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13651315"/>
                  </a:ext>
                </a:extLst>
              </a:tr>
              <a:tr h="441899">
                <a:tc>
                  <a:txBody>
                    <a:bodyPr/>
                    <a:lstStyle/>
                    <a:p>
                      <a:r>
                        <a:rPr lang="en-US" dirty="0"/>
                        <a:t>5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R5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747,452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747,452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372,049</a:t>
                      </a:r>
                      <a:endParaRPr lang="id-ID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86570293"/>
                  </a:ext>
                </a:extLst>
              </a:tr>
              <a:tr h="441899">
                <a:tc>
                  <a:txBody>
                    <a:bodyPr/>
                    <a:lstStyle/>
                    <a:p>
                      <a:r>
                        <a:rPr lang="en-US" dirty="0"/>
                        <a:t>6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R6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1056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1056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525,364</a:t>
                      </a:r>
                      <a:endParaRPr lang="id-ID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21377369"/>
                  </a:ext>
                </a:extLst>
              </a:tr>
              <a:tr h="441899">
                <a:tc>
                  <a:txBody>
                    <a:bodyPr/>
                    <a:lstStyle/>
                    <a:p>
                      <a:r>
                        <a:rPr lang="en-US" dirty="0"/>
                        <a:t>7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R7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1577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1577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784,671</a:t>
                      </a:r>
                      <a:endParaRPr lang="id-ID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48775105"/>
                  </a:ext>
                </a:extLst>
              </a:tr>
              <a:tr h="441899">
                <a:tc>
                  <a:txBody>
                    <a:bodyPr/>
                    <a:lstStyle/>
                    <a:p>
                      <a:r>
                        <a:rPr lang="en-US" dirty="0"/>
                        <a:t>8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R8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1746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1746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868,606</a:t>
                      </a:r>
                      <a:endParaRPr lang="id-ID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62673701"/>
                  </a:ext>
                </a:extLst>
              </a:tr>
              <a:tr h="441899">
                <a:tc>
                  <a:txBody>
                    <a:bodyPr/>
                    <a:lstStyle/>
                    <a:p>
                      <a:r>
                        <a:rPr lang="en-US" dirty="0"/>
                        <a:t>9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R9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1877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1877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933,535</a:t>
                      </a:r>
                      <a:endParaRPr lang="id-ID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89165702"/>
                  </a:ext>
                </a:extLst>
              </a:tr>
              <a:tr h="441899">
                <a:tc>
                  <a:txBody>
                    <a:bodyPr/>
                    <a:lstStyle/>
                    <a:p>
                      <a:r>
                        <a:rPr lang="en-US" dirty="0"/>
                        <a:t>10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R10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1985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1985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986,707</a:t>
                      </a:r>
                      <a:endParaRPr lang="id-ID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012985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29852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F7FF07-DAEF-465C-9597-B556367820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F80B660-EEF2-4B3C-B17E-96234E867D0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sz="2400" i="1" dirty="0">
                    <a:solidFill>
                      <a:schemeClr val="tx1"/>
                    </a:solidFill>
                  </a:rPr>
                  <a:t>Rise time </a:t>
                </a:r>
                <a:r>
                  <a:rPr lang="en-US" sz="2400" dirty="0">
                    <a:solidFill>
                      <a:schemeClr val="tx1"/>
                    </a:solidFill>
                  </a:rPr>
                  <a:t>yang paling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kecil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disebabkan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oleh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variasi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dari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matriks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ke</a:t>
                </a:r>
                <a:r>
                  <a:rPr lang="en-US" sz="2400" dirty="0">
                    <a:solidFill>
                      <a:schemeClr val="tx1"/>
                    </a:solidFill>
                  </a:rPr>
                  <a:t> 1 (R1). Pola yang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didapat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adalah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ketika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elemen</a:t>
                </a:r>
                <a:r>
                  <a:rPr lang="en-US" sz="2400" dirty="0">
                    <a:solidFill>
                      <a:schemeClr val="tx1"/>
                    </a:solidFill>
                  </a:rPr>
                  <a:t> diagonal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pada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matriks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nilainya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semakin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kecil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maka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i="1" dirty="0">
                    <a:solidFill>
                      <a:schemeClr val="tx1"/>
                    </a:solidFill>
                  </a:rPr>
                  <a:t>rise time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semakin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kecil</a:t>
                </a:r>
                <a:r>
                  <a:rPr lang="en-US" sz="2400" dirty="0">
                    <a:solidFill>
                      <a:schemeClr val="tx1"/>
                    </a:solidFill>
                  </a:rPr>
                  <a:t>.</a:t>
                </a:r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F80B660-EEF2-4B3C-B17E-96234E867D0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58" t="-1290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6056465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F99348-F814-4332-836B-399E07FC3E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PERANCANGAN LQR </a:t>
            </a:r>
            <a:br>
              <a:rPr lang="en-US" dirty="0"/>
            </a:br>
            <a:r>
              <a:rPr lang="en-US" dirty="0"/>
              <a:t>(</a:t>
            </a:r>
            <a:r>
              <a:rPr lang="en-US" dirty="0" err="1"/>
              <a:t>Matriks</a:t>
            </a:r>
            <a:r>
              <a:rPr lang="en-US" dirty="0"/>
              <a:t> R)</a:t>
            </a:r>
            <a:endParaRPr lang="id-ID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E87815B-6304-49F3-9F33-3F1A86EE4EC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sz="2400" dirty="0">
                    <a:solidFill>
                      <a:schemeClr val="tx1"/>
                    </a:solidFill>
                  </a:rPr>
                  <a:t>Nilai minimal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dari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elemen</a:t>
                </a:r>
                <a:r>
                  <a:rPr lang="en-US" sz="2400" dirty="0">
                    <a:solidFill>
                      <a:schemeClr val="tx1"/>
                    </a:solidFill>
                  </a:rPr>
                  <a:t> diagonal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matriks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id-ID" sz="2400" dirty="0">
                    <a:solidFill>
                      <a:schemeClr val="tx1"/>
                    </a:solidFill>
                  </a:rPr>
                  <a:t> </a:t>
                </a:r>
                <a:endParaRPr lang="en-US" sz="2400" dirty="0">
                  <a:solidFill>
                    <a:schemeClr val="tx1"/>
                  </a:solidFill>
                </a:endParaRPr>
              </a:p>
              <a:p>
                <a:endParaRPr lang="en-US" sz="2400" dirty="0">
                  <a:solidFill>
                    <a:schemeClr val="tx1"/>
                  </a:solidFill>
                </a:endParaRPr>
              </a:p>
              <a:p>
                <a:endParaRPr lang="en-US" sz="2400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d-ID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𝑅</m:t>
                      </m:r>
                      <m:r>
                        <a:rPr lang="id-ID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id-ID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id-ID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0,001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  <m:mr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0,001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  <m:mr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id-ID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0,001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id-ID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E87815B-6304-49F3-9F33-3F1A86EE4EC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58" t="-1290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268311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0E11CC-44BE-44B3-B40A-1018C261C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dirty="0"/>
              <a:t>PERANCANGAN LQR</a:t>
            </a:r>
            <a:endParaRPr lang="id-ID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B3C706F-716F-4E9D-8935-A7E177BE12D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589212" y="1562100"/>
                <a:ext cx="8915400" cy="4671790"/>
              </a:xfrm>
            </p:spPr>
            <p:txBody>
              <a:bodyPr>
                <a:normAutofit/>
              </a:bodyPr>
              <a:lstStyle/>
              <a:p>
                <a:r>
                  <a:rPr lang="en-US" sz="2000" dirty="0">
                    <a:solidFill>
                      <a:schemeClr val="tx1"/>
                    </a:solidFill>
                  </a:rPr>
                  <a:t>Solusi </a:t>
                </a:r>
                <a:r>
                  <a:rPr lang="en-US" sz="2000" dirty="0" err="1">
                    <a:solidFill>
                      <a:schemeClr val="tx1"/>
                    </a:solidFill>
                  </a:rPr>
                  <a:t>dari</a:t>
                </a:r>
                <a:r>
                  <a:rPr lang="en-US" sz="2000" dirty="0">
                    <a:solidFill>
                      <a:schemeClr val="tx1"/>
                    </a:solidFill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</a:rPr>
                  <a:t>aljabar</a:t>
                </a:r>
                <a:r>
                  <a:rPr lang="en-US" sz="2000" dirty="0">
                    <a:solidFill>
                      <a:schemeClr val="tx1"/>
                    </a:solidFill>
                  </a:rPr>
                  <a:t> </a:t>
                </a:r>
                <a:r>
                  <a:rPr lang="en-US" sz="2000" i="1" dirty="0" err="1">
                    <a:solidFill>
                      <a:schemeClr val="tx1"/>
                    </a:solidFill>
                  </a:rPr>
                  <a:t>Riccati</a:t>
                </a:r>
                <a:r>
                  <a:rPr lang="en-US" sz="2000" dirty="0">
                    <a:solidFill>
                      <a:schemeClr val="tx1"/>
                    </a:solidFill>
                  </a:rPr>
                  <a:t>.</a:t>
                </a:r>
              </a:p>
              <a:p>
                <a:pPr marL="0" indent="0">
                  <a:buNone/>
                </a:pPr>
                <a:endParaRPr lang="en-US" sz="2000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id-ID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6"/>
                                    <m:mcJc m:val="center"/>
                                  </m:mcPr>
                                </m:mc>
                              </m:mcs>
                              <m:ctrlPr>
                                <a:rPr lang="id-ID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44,3968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0,0439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0,0439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0,0011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44,3968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0,0439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0,0439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0,0011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43,3061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0,0175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0,0175</m:t>
                                </m:r>
                              </m:e>
                              <m:e>
                                <m: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0,0004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sz="2000" dirty="0">
                  <a:solidFill>
                    <a:schemeClr val="tx1"/>
                  </a:solidFill>
                </a:endParaRPr>
              </a:p>
              <a:p>
                <a:r>
                  <a:rPr lang="en-US" sz="2000" dirty="0">
                    <a:solidFill>
                      <a:schemeClr val="tx1"/>
                    </a:solidFill>
                  </a:rPr>
                  <a:t>Nilai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𝐿𝑄𝑅</m:t>
                        </m:r>
                      </m:sub>
                    </m:sSub>
                  </m:oMath>
                </a14:m>
                <a:endParaRPr lang="en-US" sz="2000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r>
                  <a:rPr lang="id-ID" sz="20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𝐿𝑄𝑅</m:t>
                        </m:r>
                      </m:sub>
                    </m:sSub>
                    <m:r>
                      <a:rPr lang="en-US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id-ID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6"/>
                                  <m:mcJc m:val="center"/>
                                </m:mcPr>
                              </m:mc>
                            </m:mcs>
                            <m:ctrlPr>
                              <a:rPr lang="id-ID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1346,1</m:t>
                              </m:r>
                            </m:e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33</m:t>
                              </m:r>
                            </m:e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1346,1</m:t>
                              </m:r>
                            </m:e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33</m:t>
                              </m:r>
                            </m:e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1346,1</m:t>
                              </m:r>
                            </m:e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32,2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id-ID" sz="2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B3C706F-716F-4E9D-8935-A7E177BE12D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89212" y="1562100"/>
                <a:ext cx="8915400" cy="4671790"/>
              </a:xfrm>
              <a:blipFill>
                <a:blip r:embed="rId2"/>
                <a:stretch>
                  <a:fillRect l="-684" t="-652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7818810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8E7DA-0EFA-4F71-970D-3A2F955F93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dirty="0"/>
              <a:t>PERANCANGAN LQR</a:t>
            </a:r>
            <a:endParaRPr lang="id-ID" sz="40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295C404-0AA5-4928-9A23-C428E247BF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92926" y="2133600"/>
            <a:ext cx="8911686" cy="4248150"/>
          </a:xfrm>
        </p:spPr>
      </p:pic>
    </p:spTree>
    <p:extLst>
      <p:ext uri="{BB962C8B-B14F-4D97-AF65-F5344CB8AC3E}">
        <p14:creationId xmlns:p14="http://schemas.microsoft.com/office/powerpoint/2010/main" val="22909109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99F8EC-2636-4E1B-A396-9A35EB32AD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dirty="0"/>
              <a:t>PERANCANGAN PID</a:t>
            </a:r>
            <a:endParaRPr lang="id-ID" sz="4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145698-70AF-4B05-BA2F-D8C52B64B7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Karena </a:t>
            </a:r>
            <a:r>
              <a:rPr lang="en-US" sz="2400" i="1" dirty="0"/>
              <a:t>quadrotor </a:t>
            </a:r>
            <a:r>
              <a:rPr lang="en-US" sz="2400" dirty="0" err="1"/>
              <a:t>merupakan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i="1" dirty="0"/>
              <a:t>Multi Input Multi Output </a:t>
            </a:r>
            <a:r>
              <a:rPr lang="en-US" sz="2400" dirty="0"/>
              <a:t>(MIMO) </a:t>
            </a:r>
            <a:r>
              <a:rPr lang="en-US" sz="2400" dirty="0" err="1"/>
              <a:t>sedangkan</a:t>
            </a:r>
            <a:r>
              <a:rPr lang="en-US" sz="2400" dirty="0"/>
              <a:t> PID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cocok</a:t>
            </a:r>
            <a:r>
              <a:rPr lang="en-US" sz="2400" dirty="0"/>
              <a:t> </a:t>
            </a:r>
            <a:r>
              <a:rPr lang="en-US" sz="2400" dirty="0" err="1"/>
              <a:t>diterapkan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i="1" dirty="0"/>
              <a:t>Single Input Single Output </a:t>
            </a:r>
            <a:r>
              <a:rPr lang="en-US" sz="2400" dirty="0"/>
              <a:t>(SISO) </a:t>
            </a:r>
            <a:r>
              <a:rPr lang="en-US" sz="2400" dirty="0" err="1"/>
              <a:t>maka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i="1" dirty="0"/>
              <a:t>quadrotor </a:t>
            </a:r>
            <a:r>
              <a:rPr lang="en-US" sz="2400" dirty="0" err="1"/>
              <a:t>dibagi</a:t>
            </a:r>
            <a:r>
              <a:rPr lang="en-US" sz="2400" dirty="0"/>
              <a:t> </a:t>
            </a:r>
            <a:r>
              <a:rPr lang="en-US" sz="2400" dirty="0" err="1"/>
              <a:t>menjadi</a:t>
            </a:r>
            <a:r>
              <a:rPr lang="en-US" sz="2400" dirty="0"/>
              <a:t> 3 unit </a:t>
            </a:r>
            <a:r>
              <a:rPr lang="en-US" sz="2400" dirty="0" err="1"/>
              <a:t>yaitu</a:t>
            </a:r>
            <a:r>
              <a:rPr lang="en-US" sz="2400" dirty="0"/>
              <a:t> unit </a:t>
            </a:r>
            <a:r>
              <a:rPr lang="en-US" sz="2400" i="1" dirty="0"/>
              <a:t>roll, </a:t>
            </a:r>
            <a:r>
              <a:rPr lang="en-US" sz="2400" dirty="0"/>
              <a:t>unit </a:t>
            </a:r>
            <a:r>
              <a:rPr lang="en-US" sz="2400" i="1" dirty="0"/>
              <a:t>pitch, </a:t>
            </a:r>
            <a:r>
              <a:rPr lang="en-US" sz="2400" dirty="0" err="1"/>
              <a:t>dan</a:t>
            </a:r>
            <a:r>
              <a:rPr lang="en-US" sz="2400" dirty="0"/>
              <a:t> unit </a:t>
            </a:r>
            <a:r>
              <a:rPr lang="en-US" sz="2400" i="1" dirty="0"/>
              <a:t>yaw</a:t>
            </a:r>
            <a:r>
              <a:rPr lang="en-US" sz="2400" dirty="0"/>
              <a:t>.</a:t>
            </a:r>
          </a:p>
          <a:p>
            <a:r>
              <a:rPr lang="en-US" sz="2400" dirty="0"/>
              <a:t>Unit </a:t>
            </a:r>
            <a:r>
              <a:rPr lang="en-US" sz="2400" i="1" dirty="0"/>
              <a:t>roll </a:t>
            </a:r>
            <a:r>
              <a:rPr lang="en-US" sz="2400" dirty="0" err="1"/>
              <a:t>dikontrol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PID </a:t>
            </a:r>
            <a:r>
              <a:rPr lang="en-US" sz="2400" i="1" dirty="0"/>
              <a:t>roll</a:t>
            </a:r>
          </a:p>
          <a:p>
            <a:r>
              <a:rPr lang="en-US" sz="2400" dirty="0"/>
              <a:t>Unit </a:t>
            </a:r>
            <a:r>
              <a:rPr lang="en-US" sz="2400" i="1" dirty="0"/>
              <a:t>pitch </a:t>
            </a:r>
            <a:r>
              <a:rPr lang="en-US" sz="2400" dirty="0" err="1"/>
              <a:t>dikontrol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PID </a:t>
            </a:r>
            <a:r>
              <a:rPr lang="en-US" sz="2400" i="1" dirty="0"/>
              <a:t>pitch</a:t>
            </a:r>
            <a:endParaRPr lang="id-ID" sz="2400" dirty="0"/>
          </a:p>
          <a:p>
            <a:r>
              <a:rPr lang="en-US" sz="2400" dirty="0"/>
              <a:t>Unit </a:t>
            </a:r>
            <a:r>
              <a:rPr lang="en-US" sz="2400" i="1" dirty="0"/>
              <a:t>yaw </a:t>
            </a:r>
            <a:r>
              <a:rPr lang="en-US" sz="2400" dirty="0" err="1"/>
              <a:t>dikontrol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PID </a:t>
            </a:r>
            <a:r>
              <a:rPr lang="en-US" sz="2400" i="1" dirty="0"/>
              <a:t>yaw</a:t>
            </a:r>
            <a:endParaRPr lang="id-ID" sz="2400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1006957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256AE-A887-4253-A194-A3FED126BF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dirty="0"/>
              <a:t>PERANCANGAN PID </a:t>
            </a:r>
            <a:r>
              <a:rPr lang="en-US" sz="4400" i="1" dirty="0"/>
              <a:t>ROLL</a:t>
            </a:r>
            <a:endParaRPr lang="id-ID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6BB1597-28EE-4AC7-B0C7-DB1B9872BF0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sz="2400" dirty="0">
                    <a:solidFill>
                      <a:schemeClr val="tx1"/>
                    </a:solidFill>
                  </a:rPr>
                  <a:t>Sinyal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kontrol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i="1" dirty="0">
                    <a:solidFill>
                      <a:schemeClr val="tx1"/>
                    </a:solidFill>
                  </a:rPr>
                  <a:t>roll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u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id-ID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Sup>
                          <m:sSubSupPr>
                            <m:ctrlPr>
                              <a:rPr lang="id-ID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Ω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)−</m:t>
                        </m:r>
                        <m:sSubSup>
                          <m:sSubSupPr>
                            <m:ctrlPr>
                              <a:rPr lang="id-ID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Ω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  <m:sup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d>
                    <m:sSub>
                      <m:sSubPr>
                        <m:ctrlPr>
                          <a:rPr lang="id-ID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sub>
                    </m:sSub>
                  </m:oMath>
                </a14:m>
                <a:endParaRPr lang="en-US" sz="2400" dirty="0">
                  <a:solidFill>
                    <a:schemeClr val="tx1"/>
                  </a:solidFill>
                </a:endParaRPr>
              </a:p>
              <a:p>
                <a:r>
                  <a:rPr lang="en-US" sz="2400" dirty="0" err="1"/>
                  <a:t>Persamaan</a:t>
                </a:r>
                <a:r>
                  <a:rPr lang="en-US" sz="2400" dirty="0"/>
                  <a:t> </a:t>
                </a:r>
                <a:r>
                  <a:rPr lang="en-US" sz="2400" i="1" dirty="0"/>
                  <a:t>roll </a:t>
                </a:r>
                <a14:m>
                  <m:oMath xmlns:m="http://schemas.openxmlformats.org/officeDocument/2006/math">
                    <m:acc>
                      <m:accPr>
                        <m:chr m:val="̈"/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𝜙</m:t>
                        </m:r>
                      </m:e>
                    </m:acc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0,23</m:t>
                        </m:r>
                        <m:sSub>
                          <m:sSubPr>
                            <m:ctrlPr>
                              <a:rPr lang="id-ID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2400"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id-ID" sz="2400" i="1">
                            <a:latin typeface="Cambria Math" panose="02040503050406030204" pitchFamily="18" charset="0"/>
                          </a:rPr>
                          <m:t>7,5×</m:t>
                        </m:r>
                        <m:sSup>
                          <m:sSupPr>
                            <m:ctrlPr>
                              <a:rPr lang="id-ID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id-ID" sz="2400" i="1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id-ID" sz="2400" i="1">
                                <a:latin typeface="Cambria Math" panose="02040503050406030204" pitchFamily="18" charset="0"/>
                              </a:rPr>
                              <m:t>−3</m:t>
                            </m:r>
                          </m:sup>
                        </m:sSup>
                      </m:den>
                    </m:f>
                  </m:oMath>
                </a14:m>
                <a:endParaRPr lang="en-US" sz="2400" dirty="0"/>
              </a:p>
              <a:p>
                <a:r>
                  <a:rPr lang="en-US" sz="2400" dirty="0">
                    <a:solidFill>
                      <a:schemeClr val="tx1"/>
                    </a:solidFill>
                  </a:rPr>
                  <a:t>Fungsi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alih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i="1" dirty="0">
                    <a:solidFill>
                      <a:schemeClr val="tx1"/>
                    </a:solidFill>
                  </a:rPr>
                  <a:t>roll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𝛟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num>
                      <m:den>
                        <m:sSub>
                          <m:sSubPr>
                            <m:ctrlPr>
                              <a:rPr lang="id-ID" sz="24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𝐔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  <m:r>
                          <a:rPr lang="en-US" sz="24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s</m:t>
                        </m:r>
                        <m:r>
                          <a:rPr lang="en-US" sz="24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den>
                    </m:f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d-ID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30,67</m:t>
                        </m:r>
                        <m:r>
                          <a:rPr lang="en-US" sz="24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sSup>
                          <m:sSupPr>
                            <m:ctrlPr>
                              <a:rPr lang="id-ID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id-ID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  <m:sup>
                            <m:r>
                              <a:rPr lang="id-ID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endParaRPr lang="en-US" dirty="0"/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6BB1597-28EE-4AC7-B0C7-DB1B9872BF0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58" t="-1129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103821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DC69E0-F5D5-4C00-A52F-C6677376E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PERANCANGAN PID </a:t>
            </a:r>
            <a:r>
              <a:rPr lang="en-US" i="1" dirty="0"/>
              <a:t>ROLL</a:t>
            </a:r>
            <a:br>
              <a:rPr lang="en-US" dirty="0"/>
            </a:br>
            <a:r>
              <a:rPr lang="en-US" dirty="0"/>
              <a:t>(</a:t>
            </a:r>
            <a:r>
              <a:rPr lang="en-US" dirty="0" err="1"/>
              <a:t>Analisis</a:t>
            </a:r>
            <a:r>
              <a:rPr lang="en-US" dirty="0"/>
              <a:t> </a:t>
            </a:r>
            <a:r>
              <a:rPr lang="en-US" dirty="0" err="1"/>
              <a:t>Respon</a:t>
            </a:r>
            <a:r>
              <a:rPr lang="en-US" dirty="0"/>
              <a:t> </a:t>
            </a:r>
            <a:r>
              <a:rPr lang="en-US" dirty="0" err="1"/>
              <a:t>Osilasi</a:t>
            </a:r>
            <a:r>
              <a:rPr lang="en-US" dirty="0"/>
              <a:t>)</a:t>
            </a:r>
            <a:endParaRPr lang="id-ID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541426-2875-479A-A71A-51740EA255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000" dirty="0" err="1">
                <a:solidFill>
                  <a:schemeClr val="tx1"/>
                </a:solidFill>
              </a:rPr>
              <a:t>Disimulasikan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selama</a:t>
            </a:r>
            <a:r>
              <a:rPr lang="en-US" sz="2000" dirty="0">
                <a:solidFill>
                  <a:schemeClr val="tx1"/>
                </a:solidFill>
              </a:rPr>
              <a:t> 10</a:t>
            </a:r>
            <a:r>
              <a:rPr lang="en-US" sz="2000" baseline="30000" dirty="0">
                <a:solidFill>
                  <a:schemeClr val="tx1"/>
                </a:solidFill>
              </a:rPr>
              <a:t>3 </a:t>
            </a:r>
            <a:r>
              <a:rPr lang="en-US" sz="2000" dirty="0" err="1">
                <a:solidFill>
                  <a:schemeClr val="tx1"/>
                </a:solidFill>
              </a:rPr>
              <a:t>detik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  <a:endParaRPr lang="id-ID" sz="2000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98DBBC2F-3252-4208-8068-FDBD992FA2C7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/>
            <p:txBody>
              <a:bodyPr/>
              <a:lstStyle/>
              <a:p>
                <a:r>
                  <a:rPr lang="en-US" dirty="0">
                    <a:solidFill>
                      <a:schemeClr val="tx1"/>
                    </a:solidFill>
                  </a:rPr>
                  <a:t>Nilai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𝑐𝑟</m:t>
                        </m:r>
                      </m:sub>
                    </m:sSub>
                  </m:oMath>
                </a14:m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sama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dengan</a:t>
                </a:r>
                <a:r>
                  <a:rPr lang="en-US" dirty="0">
                    <a:solidFill>
                      <a:schemeClr val="tx1"/>
                    </a:solidFill>
                  </a:rPr>
                  <a:t> 0,000004 </a:t>
                </a: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98DBBC2F-3252-4208-8068-FDBD992FA2C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>
                <a:blip r:embed="rId2"/>
                <a:stretch>
                  <a:fillRect l="-983" t="-909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D04C3D-4CA2-4839-AC39-312B8C5A9D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id-ID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1AD63065-928A-4B97-BC6F-BD884681D9D1}"/>
                  </a:ext>
                </a:extLst>
              </p:cNvPr>
              <p:cNvSpPr>
                <a:spLocks noGrp="1"/>
              </p:cNvSpPr>
              <p:nvPr>
                <p:ph sz="quarter" idx="4"/>
              </p:nvPr>
            </p:nvSpPr>
            <p:spPr/>
            <p:txBody>
              <a:bodyPr/>
              <a:lstStyle/>
              <a:p>
                <a:r>
                  <a:rPr lang="en-US" dirty="0">
                    <a:solidFill>
                      <a:schemeClr val="tx1"/>
                    </a:solidFill>
                  </a:rPr>
                  <a:t>Nilai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𝑐𝑟</m:t>
                        </m:r>
                      </m:sub>
                    </m:sSub>
                  </m:oMath>
                </a14:m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sama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dengan</a:t>
                </a:r>
                <a:r>
                  <a:rPr lang="en-US" dirty="0">
                    <a:solidFill>
                      <a:schemeClr val="tx1"/>
                    </a:solidFill>
                  </a:rPr>
                  <a:t> 0,000005</a:t>
                </a:r>
              </a:p>
              <a:p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1AD63065-928A-4B97-BC6F-BD884681D9D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4"/>
              </p:nvPr>
            </p:nvSpPr>
            <p:spPr>
              <a:blipFill>
                <a:blip r:embed="rId3"/>
                <a:stretch>
                  <a:fillRect l="-985" t="-1091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978A748C-BDCA-41CD-B535-0B3E3951F38D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212" y="2937752"/>
            <a:ext cx="4342892" cy="36092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42EE96E-07A4-4E8B-89A4-B2E9CA465C8A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6957" y="2937752"/>
            <a:ext cx="4338674" cy="3609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29288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DC69E0-F5D5-4C00-A52F-C6677376E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PERANCANGAN PID </a:t>
            </a:r>
            <a:r>
              <a:rPr lang="en-US" i="1" dirty="0"/>
              <a:t>ROLL</a:t>
            </a:r>
            <a:br>
              <a:rPr lang="en-US" dirty="0"/>
            </a:br>
            <a:r>
              <a:rPr lang="en-US" dirty="0"/>
              <a:t>(</a:t>
            </a:r>
            <a:r>
              <a:rPr lang="en-US" dirty="0" err="1"/>
              <a:t>Analisis</a:t>
            </a:r>
            <a:r>
              <a:rPr lang="en-US" dirty="0"/>
              <a:t> </a:t>
            </a:r>
            <a:r>
              <a:rPr lang="en-US" dirty="0" err="1"/>
              <a:t>Respon</a:t>
            </a:r>
            <a:r>
              <a:rPr lang="en-US" dirty="0"/>
              <a:t> </a:t>
            </a:r>
            <a:r>
              <a:rPr lang="en-US" dirty="0" err="1"/>
              <a:t>Osilasi</a:t>
            </a:r>
            <a:r>
              <a:rPr lang="en-US" dirty="0"/>
              <a:t>)</a:t>
            </a:r>
            <a:endParaRPr lang="id-ID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541426-2875-479A-A71A-51740EA255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000" dirty="0" err="1">
                <a:solidFill>
                  <a:schemeClr val="tx1"/>
                </a:solidFill>
              </a:rPr>
              <a:t>Disimulasikan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Selama</a:t>
            </a:r>
            <a:r>
              <a:rPr lang="en-US" sz="2000" dirty="0">
                <a:solidFill>
                  <a:schemeClr val="tx1"/>
                </a:solidFill>
              </a:rPr>
              <a:t> 10</a:t>
            </a:r>
            <a:r>
              <a:rPr lang="en-US" sz="2000" baseline="30000" dirty="0">
                <a:solidFill>
                  <a:schemeClr val="tx1"/>
                </a:solidFill>
              </a:rPr>
              <a:t>8 </a:t>
            </a:r>
            <a:r>
              <a:rPr lang="en-US" sz="2000" dirty="0" err="1">
                <a:solidFill>
                  <a:schemeClr val="tx1"/>
                </a:solidFill>
              </a:rPr>
              <a:t>detik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  <a:endParaRPr lang="id-ID" sz="2000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98DBBC2F-3252-4208-8068-FDBD992FA2C7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/>
            <p:txBody>
              <a:bodyPr/>
              <a:lstStyle/>
              <a:p>
                <a:r>
                  <a:rPr lang="en-US" dirty="0">
                    <a:solidFill>
                      <a:schemeClr val="tx1"/>
                    </a:solidFill>
                  </a:rPr>
                  <a:t>Nilai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𝑐𝑟</m:t>
                        </m:r>
                      </m:sub>
                    </m:sSub>
                  </m:oMath>
                </a14:m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sama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dengan</a:t>
                </a:r>
                <a:r>
                  <a:rPr lang="en-US" dirty="0">
                    <a:solidFill>
                      <a:schemeClr val="tx1"/>
                    </a:solidFill>
                  </a:rPr>
                  <a:t> 0,000004 </a:t>
                </a: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98DBBC2F-3252-4208-8068-FDBD992FA2C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>
                <a:blip r:embed="rId2"/>
                <a:stretch>
                  <a:fillRect l="-983" t="-909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D04C3D-4CA2-4839-AC39-312B8C5A9D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id-ID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1AD63065-928A-4B97-BC6F-BD884681D9D1}"/>
                  </a:ext>
                </a:extLst>
              </p:cNvPr>
              <p:cNvSpPr>
                <a:spLocks noGrp="1"/>
              </p:cNvSpPr>
              <p:nvPr>
                <p:ph sz="quarter" idx="4"/>
              </p:nvPr>
            </p:nvSpPr>
            <p:spPr/>
            <p:txBody>
              <a:bodyPr/>
              <a:lstStyle/>
              <a:p>
                <a:r>
                  <a:rPr lang="en-US" dirty="0">
                    <a:solidFill>
                      <a:schemeClr val="tx1"/>
                    </a:solidFill>
                  </a:rPr>
                  <a:t>Nilai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𝑐𝑟</m:t>
                        </m:r>
                      </m:sub>
                    </m:sSub>
                  </m:oMath>
                </a14:m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sama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dengan</a:t>
                </a:r>
                <a:r>
                  <a:rPr lang="en-US" dirty="0">
                    <a:solidFill>
                      <a:schemeClr val="tx1"/>
                    </a:solidFill>
                  </a:rPr>
                  <a:t> 0,000005</a:t>
                </a: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1AD63065-928A-4B97-BC6F-BD884681D9D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4"/>
              </p:nvPr>
            </p:nvSpPr>
            <p:spPr>
              <a:blipFill>
                <a:blip r:embed="rId3"/>
                <a:stretch>
                  <a:fillRect l="-985" t="-1091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>
            <a:extLst>
              <a:ext uri="{FF2B5EF4-FFF2-40B4-BE49-F238E27FC236}">
                <a16:creationId xmlns:a16="http://schemas.microsoft.com/office/drawing/2014/main" id="{F9276DEF-414C-4C16-AA70-D35703932DB8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212" y="2913254"/>
            <a:ext cx="4338674" cy="377329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A26C0D3-ACCD-4B35-BD05-BAD1203DEBDA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1718" y="2913254"/>
            <a:ext cx="4342893" cy="3773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64736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A07F2-13AB-4B9C-8D43-386982841C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PERANCANGAN PID </a:t>
            </a:r>
            <a:r>
              <a:rPr lang="en-US" i="1" dirty="0"/>
              <a:t>ROLL</a:t>
            </a:r>
            <a:endParaRPr lang="id-ID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E146B26-7F59-40A0-80A7-7FF364C290B0}"/>
                  </a:ext>
                </a:extLst>
              </p:cNvPr>
              <p:cNvSpPr>
                <a:spLocks noGrp="1"/>
              </p:cNvSpPr>
              <p:nvPr>
                <p:ph sz="half" idx="1"/>
              </p:nvPr>
            </p:nvSpPr>
            <p:spPr>
              <a:xfrm>
                <a:off x="1860225" y="2133600"/>
                <a:ext cx="5042851" cy="3777622"/>
              </a:xfrm>
            </p:spPr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=0,6×</m:t>
                    </m:r>
                    <m:r>
                      <a:rPr lang="en-US" sz="240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0,000005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=0,000003</m:t>
                    </m:r>
                  </m:oMath>
                </a14:m>
                <a:endParaRPr lang="en-US" sz="2400" dirty="0">
                  <a:solidFill>
                    <a:schemeClr val="tx1"/>
                  </a:solidFill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=0,5×500=250</m:t>
                    </m:r>
                  </m:oMath>
                </a14:m>
                <a:endParaRPr lang="en-US" sz="2400" dirty="0">
                  <a:solidFill>
                    <a:schemeClr val="tx1"/>
                  </a:solidFill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=0,125×500=62,5</m:t>
                    </m:r>
                  </m:oMath>
                </a14:m>
                <a:endParaRPr lang="en-US" sz="2400" dirty="0">
                  <a:solidFill>
                    <a:schemeClr val="tx1"/>
                  </a:solidFill>
                </a:endParaRPr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E146B26-7F59-40A0-80A7-7FF364C290B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1860225" y="2133600"/>
                <a:ext cx="5042851" cy="3777622"/>
              </a:xfrm>
              <a:blipFill>
                <a:blip r:embed="rId2"/>
                <a:stretch>
                  <a:fillRect l="-1693" t="-806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5407784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461C4-69A2-4413-9E5E-9956BC584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PERANCANGAN PID </a:t>
            </a:r>
            <a:r>
              <a:rPr lang="en-US" i="1" dirty="0"/>
              <a:t>ROLL</a:t>
            </a:r>
            <a:endParaRPr lang="id-ID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9D2F12C-0FD1-4B78-8AA9-C0EBECDFF919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213" y="1905000"/>
            <a:ext cx="8915400" cy="4328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7819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256AE-A887-4253-A194-A3FED126BF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dirty="0"/>
              <a:t>PERANCANGAN PID </a:t>
            </a:r>
            <a:r>
              <a:rPr lang="en-US" sz="4400" i="1" dirty="0"/>
              <a:t>PITCH</a:t>
            </a:r>
            <a:endParaRPr lang="id-ID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6BB1597-28EE-4AC7-B0C7-DB1B9872BF0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sz="2400" dirty="0">
                    <a:solidFill>
                      <a:schemeClr val="tx1"/>
                    </a:solidFill>
                  </a:rPr>
                  <a:t>Sinyal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kontrol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i="1" dirty="0">
                    <a:solidFill>
                      <a:schemeClr val="tx1"/>
                    </a:solidFill>
                  </a:rPr>
                  <a:t>pitch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u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id-ID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Sup>
                          <m:sSubSupPr>
                            <m:ctrlPr>
                              <a:rPr lang="id-ID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Ω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  <m:sup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)−</m:t>
                        </m:r>
                        <m:sSubSup>
                          <m:sSubSupPr>
                            <m:ctrlPr>
                              <a:rPr lang="id-ID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Ω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d>
                    <m:sSub>
                      <m:sSubPr>
                        <m:ctrlPr>
                          <a:rPr lang="id-ID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sub>
                    </m:sSub>
                  </m:oMath>
                </a14:m>
                <a:endParaRPr lang="en-US" sz="2400" dirty="0">
                  <a:solidFill>
                    <a:schemeClr val="tx1"/>
                  </a:solidFill>
                </a:endParaRPr>
              </a:p>
              <a:p>
                <a:r>
                  <a:rPr lang="en-US" sz="2400" dirty="0" err="1"/>
                  <a:t>Persamaan</a:t>
                </a:r>
                <a:r>
                  <a:rPr lang="en-US" sz="2400" dirty="0"/>
                  <a:t> </a:t>
                </a:r>
                <a:r>
                  <a:rPr lang="en-US" sz="2400" i="1" dirty="0"/>
                  <a:t>pitch </a:t>
                </a:r>
                <a14:m>
                  <m:oMath xmlns:m="http://schemas.openxmlformats.org/officeDocument/2006/math">
                    <m:acc>
                      <m:accPr>
                        <m:chr m:val="̈"/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id-ID" sz="2400" i="1">
                            <a:latin typeface="Cambria Math" panose="02040503050406030204" pitchFamily="18" charset="0"/>
                          </a:rPr>
                          <m:t>𝜃</m:t>
                        </m:r>
                      </m:e>
                    </m:acc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id-ID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0,23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r>
                          <a:rPr lang="id-ID" sz="2400" i="1">
                            <a:latin typeface="Cambria Math" panose="02040503050406030204" pitchFamily="18" charset="0"/>
                          </a:rPr>
                          <m:t>7,5×</m:t>
                        </m:r>
                        <m:sSup>
                          <m:sSupPr>
                            <m:ctrlPr>
                              <a:rPr lang="id-ID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id-ID" sz="2400" i="1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id-ID" sz="2400" i="1">
                                <a:latin typeface="Cambria Math" panose="02040503050406030204" pitchFamily="18" charset="0"/>
                              </a:rPr>
                              <m:t>−3</m:t>
                            </m:r>
                          </m:sup>
                        </m:sSup>
                      </m:den>
                    </m:f>
                  </m:oMath>
                </a14:m>
                <a:endParaRPr lang="en-US" sz="2400" dirty="0"/>
              </a:p>
              <a:p>
                <a:r>
                  <a:rPr lang="en-US" sz="2400" dirty="0">
                    <a:solidFill>
                      <a:schemeClr val="tx1"/>
                    </a:solidFill>
                  </a:rPr>
                  <a:t>Fungsi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alih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i="1" dirty="0">
                    <a:solidFill>
                      <a:schemeClr val="tx1"/>
                    </a:solidFill>
                  </a:rPr>
                  <a:t>pitch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d-ID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𝛉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num>
                      <m:den>
                        <m:sSub>
                          <m:sSubPr>
                            <m:ctrlPr>
                              <a:rPr lang="id-ID" sz="24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𝐔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b>
                        </m:sSub>
                        <m:r>
                          <a:rPr lang="en-US" sz="24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s</m:t>
                        </m:r>
                        <m:r>
                          <a:rPr lang="en-US" sz="24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den>
                    </m:f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d-ID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30,67</m:t>
                        </m:r>
                        <m:r>
                          <a:rPr lang="en-US" sz="24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sSup>
                          <m:sSupPr>
                            <m:ctrlPr>
                              <a:rPr lang="id-ID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id-ID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  <m:sup>
                            <m:r>
                              <a:rPr lang="id-ID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endParaRPr lang="en-US" sz="2400" dirty="0"/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6BB1597-28EE-4AC7-B0C7-DB1B9872BF0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58" t="-1129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1938731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DC69E0-F5D5-4C00-A52F-C6677376E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PERANCANGAN PID </a:t>
            </a:r>
            <a:r>
              <a:rPr lang="en-US" i="1" dirty="0"/>
              <a:t>PITCH</a:t>
            </a:r>
            <a:br>
              <a:rPr lang="en-US" dirty="0"/>
            </a:br>
            <a:r>
              <a:rPr lang="en-US" dirty="0"/>
              <a:t>(</a:t>
            </a:r>
            <a:r>
              <a:rPr lang="en-US" dirty="0" err="1"/>
              <a:t>Analisis</a:t>
            </a:r>
            <a:r>
              <a:rPr lang="en-US" dirty="0"/>
              <a:t> </a:t>
            </a:r>
            <a:r>
              <a:rPr lang="en-US" dirty="0" err="1"/>
              <a:t>Respon</a:t>
            </a:r>
            <a:r>
              <a:rPr lang="en-US" dirty="0"/>
              <a:t> </a:t>
            </a:r>
            <a:r>
              <a:rPr lang="en-US" dirty="0" err="1"/>
              <a:t>Osilasi</a:t>
            </a:r>
            <a:r>
              <a:rPr lang="en-US" dirty="0"/>
              <a:t>)</a:t>
            </a:r>
            <a:endParaRPr lang="id-ID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541426-2875-479A-A71A-51740EA255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000" dirty="0" err="1">
                <a:solidFill>
                  <a:schemeClr val="tx1"/>
                </a:solidFill>
              </a:rPr>
              <a:t>Disimulasikan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selama</a:t>
            </a:r>
            <a:r>
              <a:rPr lang="en-US" sz="2000" dirty="0">
                <a:solidFill>
                  <a:schemeClr val="tx1"/>
                </a:solidFill>
              </a:rPr>
              <a:t> 10</a:t>
            </a:r>
            <a:r>
              <a:rPr lang="en-US" sz="2000" baseline="30000" dirty="0">
                <a:solidFill>
                  <a:schemeClr val="tx1"/>
                </a:solidFill>
              </a:rPr>
              <a:t>3 </a:t>
            </a:r>
            <a:r>
              <a:rPr lang="en-US" sz="2000" dirty="0" err="1">
                <a:solidFill>
                  <a:schemeClr val="tx1"/>
                </a:solidFill>
              </a:rPr>
              <a:t>detik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  <a:endParaRPr lang="id-ID" sz="2000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98DBBC2F-3252-4208-8068-FDBD992FA2C7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/>
            <p:txBody>
              <a:bodyPr/>
              <a:lstStyle/>
              <a:p>
                <a:r>
                  <a:rPr lang="en-US" dirty="0">
                    <a:solidFill>
                      <a:schemeClr val="tx1"/>
                    </a:solidFill>
                  </a:rPr>
                  <a:t>Nilai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𝑐𝑟</m:t>
                        </m:r>
                      </m:sub>
                    </m:sSub>
                  </m:oMath>
                </a14:m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sama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dengan</a:t>
                </a:r>
                <a:r>
                  <a:rPr lang="en-US" dirty="0">
                    <a:solidFill>
                      <a:schemeClr val="tx1"/>
                    </a:solidFill>
                  </a:rPr>
                  <a:t> 0,000004 </a:t>
                </a: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98DBBC2F-3252-4208-8068-FDBD992FA2C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>
                <a:blip r:embed="rId2"/>
                <a:stretch>
                  <a:fillRect l="-983" t="-909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D04C3D-4CA2-4839-AC39-312B8C5A9D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id-ID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1AD63065-928A-4B97-BC6F-BD884681D9D1}"/>
                  </a:ext>
                </a:extLst>
              </p:cNvPr>
              <p:cNvSpPr>
                <a:spLocks noGrp="1"/>
              </p:cNvSpPr>
              <p:nvPr>
                <p:ph sz="quarter" idx="4"/>
              </p:nvPr>
            </p:nvSpPr>
            <p:spPr/>
            <p:txBody>
              <a:bodyPr/>
              <a:lstStyle/>
              <a:p>
                <a:r>
                  <a:rPr lang="en-US" dirty="0">
                    <a:solidFill>
                      <a:schemeClr val="tx1"/>
                    </a:solidFill>
                  </a:rPr>
                  <a:t>Nilai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𝑐𝑟</m:t>
                        </m:r>
                      </m:sub>
                    </m:sSub>
                  </m:oMath>
                </a14:m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sama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dengan</a:t>
                </a:r>
                <a:r>
                  <a:rPr lang="en-US" dirty="0">
                    <a:solidFill>
                      <a:schemeClr val="tx1"/>
                    </a:solidFill>
                  </a:rPr>
                  <a:t> 0,000005</a:t>
                </a:r>
              </a:p>
              <a:p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1AD63065-928A-4B97-BC6F-BD884681D9D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4"/>
              </p:nvPr>
            </p:nvSpPr>
            <p:spPr>
              <a:blipFill>
                <a:blip r:embed="rId3"/>
                <a:stretch>
                  <a:fillRect l="-985" t="-1091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978A748C-BDCA-41CD-B535-0B3E3951F38D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212" y="2937752"/>
            <a:ext cx="4342892" cy="36092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42EE96E-07A4-4E8B-89A4-B2E9CA465C8A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6957" y="2937752"/>
            <a:ext cx="4338674" cy="3609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10455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DC69E0-F5D5-4C00-A52F-C6677376E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PERANCANGAN PID </a:t>
            </a:r>
            <a:r>
              <a:rPr lang="en-US" i="1" dirty="0"/>
              <a:t>PITCH</a:t>
            </a:r>
            <a:br>
              <a:rPr lang="en-US" dirty="0"/>
            </a:br>
            <a:r>
              <a:rPr lang="en-US" dirty="0"/>
              <a:t>(</a:t>
            </a:r>
            <a:r>
              <a:rPr lang="en-US" dirty="0" err="1"/>
              <a:t>Analisis</a:t>
            </a:r>
            <a:r>
              <a:rPr lang="en-US" dirty="0"/>
              <a:t> </a:t>
            </a:r>
            <a:r>
              <a:rPr lang="en-US" dirty="0" err="1"/>
              <a:t>Respon</a:t>
            </a:r>
            <a:r>
              <a:rPr lang="en-US" dirty="0"/>
              <a:t> </a:t>
            </a:r>
            <a:r>
              <a:rPr lang="en-US" dirty="0" err="1"/>
              <a:t>Osilasi</a:t>
            </a:r>
            <a:r>
              <a:rPr lang="en-US" dirty="0"/>
              <a:t>)</a:t>
            </a:r>
            <a:endParaRPr lang="id-ID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541426-2875-479A-A71A-51740EA255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000" dirty="0" err="1">
                <a:solidFill>
                  <a:schemeClr val="tx1"/>
                </a:solidFill>
              </a:rPr>
              <a:t>Dismulasikan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Selama</a:t>
            </a:r>
            <a:r>
              <a:rPr lang="en-US" sz="2000" dirty="0">
                <a:solidFill>
                  <a:schemeClr val="tx1"/>
                </a:solidFill>
              </a:rPr>
              <a:t> 10</a:t>
            </a:r>
            <a:r>
              <a:rPr lang="en-US" sz="2000" baseline="30000" dirty="0">
                <a:solidFill>
                  <a:schemeClr val="tx1"/>
                </a:solidFill>
              </a:rPr>
              <a:t>8 </a:t>
            </a:r>
            <a:r>
              <a:rPr lang="en-US" sz="2000" dirty="0" err="1">
                <a:solidFill>
                  <a:schemeClr val="tx1"/>
                </a:solidFill>
              </a:rPr>
              <a:t>detik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  <a:endParaRPr lang="id-ID" sz="2000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98DBBC2F-3252-4208-8068-FDBD992FA2C7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/>
            <p:txBody>
              <a:bodyPr/>
              <a:lstStyle/>
              <a:p>
                <a:r>
                  <a:rPr lang="en-US" dirty="0">
                    <a:solidFill>
                      <a:schemeClr val="tx1"/>
                    </a:solidFill>
                  </a:rPr>
                  <a:t>Nilai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𝑐𝑟</m:t>
                        </m:r>
                      </m:sub>
                    </m:sSub>
                  </m:oMath>
                </a14:m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sama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dengan</a:t>
                </a:r>
                <a:r>
                  <a:rPr lang="en-US" dirty="0">
                    <a:solidFill>
                      <a:schemeClr val="tx1"/>
                    </a:solidFill>
                  </a:rPr>
                  <a:t> 0,000004 </a:t>
                </a: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98DBBC2F-3252-4208-8068-FDBD992FA2C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>
                <a:blip r:embed="rId2"/>
                <a:stretch>
                  <a:fillRect l="-983" t="-909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D04C3D-4CA2-4839-AC39-312B8C5A9D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id-ID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1AD63065-928A-4B97-BC6F-BD884681D9D1}"/>
                  </a:ext>
                </a:extLst>
              </p:cNvPr>
              <p:cNvSpPr>
                <a:spLocks noGrp="1"/>
              </p:cNvSpPr>
              <p:nvPr>
                <p:ph sz="quarter" idx="4"/>
              </p:nvPr>
            </p:nvSpPr>
            <p:spPr/>
            <p:txBody>
              <a:bodyPr/>
              <a:lstStyle/>
              <a:p>
                <a:r>
                  <a:rPr lang="en-US" dirty="0">
                    <a:solidFill>
                      <a:schemeClr val="tx1"/>
                    </a:solidFill>
                  </a:rPr>
                  <a:t>Nilai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𝑐𝑟</m:t>
                        </m:r>
                      </m:sub>
                    </m:sSub>
                  </m:oMath>
                </a14:m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sama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dengan</a:t>
                </a:r>
                <a:r>
                  <a:rPr lang="en-US" dirty="0">
                    <a:solidFill>
                      <a:schemeClr val="tx1"/>
                    </a:solidFill>
                  </a:rPr>
                  <a:t> 0,000005</a:t>
                </a: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1AD63065-928A-4B97-BC6F-BD884681D9D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4"/>
              </p:nvPr>
            </p:nvSpPr>
            <p:spPr>
              <a:blipFill>
                <a:blip r:embed="rId3"/>
                <a:stretch>
                  <a:fillRect l="-985" t="-1091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>
            <a:extLst>
              <a:ext uri="{FF2B5EF4-FFF2-40B4-BE49-F238E27FC236}">
                <a16:creationId xmlns:a16="http://schemas.microsoft.com/office/drawing/2014/main" id="{F9276DEF-414C-4C16-AA70-D35703932DB8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212" y="2913254"/>
            <a:ext cx="4338674" cy="377329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A26C0D3-ACCD-4B35-BD05-BAD1203DEBDA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1718" y="2913254"/>
            <a:ext cx="4342893" cy="3773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09616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A07F2-13AB-4B9C-8D43-386982841C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PERANCANGAN PID </a:t>
            </a:r>
            <a:r>
              <a:rPr lang="en-US" i="1" dirty="0"/>
              <a:t>PITCH</a:t>
            </a:r>
            <a:endParaRPr lang="id-ID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E146B26-7F59-40A0-80A7-7FF364C290B0}"/>
                  </a:ext>
                </a:extLst>
              </p:cNvPr>
              <p:cNvSpPr>
                <a:spLocks noGrp="1"/>
              </p:cNvSpPr>
              <p:nvPr>
                <p:ph sz="half" idx="1"/>
              </p:nvPr>
            </p:nvSpPr>
            <p:spPr>
              <a:xfrm>
                <a:off x="1860225" y="2133600"/>
                <a:ext cx="5042851" cy="3777622"/>
              </a:xfrm>
            </p:spPr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=0,6×</m:t>
                    </m:r>
                    <m:r>
                      <a:rPr lang="en-US" sz="240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0,000005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=0,000003</m:t>
                    </m:r>
                  </m:oMath>
                </a14:m>
                <a:endParaRPr lang="en-US" sz="2400" dirty="0">
                  <a:solidFill>
                    <a:schemeClr val="tx1"/>
                  </a:solidFill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=0,5×500=250</m:t>
                    </m:r>
                  </m:oMath>
                </a14:m>
                <a:endParaRPr lang="en-US" sz="2400" dirty="0">
                  <a:solidFill>
                    <a:schemeClr val="tx1"/>
                  </a:solidFill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=0,125×500=62,5</m:t>
                    </m:r>
                  </m:oMath>
                </a14:m>
                <a:endParaRPr lang="en-US" sz="2400" dirty="0">
                  <a:solidFill>
                    <a:schemeClr val="tx1"/>
                  </a:solidFill>
                </a:endParaRPr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E146B26-7F59-40A0-80A7-7FF364C290B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1860225" y="2133600"/>
                <a:ext cx="5042851" cy="3777622"/>
              </a:xfrm>
              <a:blipFill>
                <a:blip r:embed="rId2"/>
                <a:stretch>
                  <a:fillRect l="-1693" t="-806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9727810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461C4-69A2-4413-9E5E-9956BC584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PERANCANGAN PID </a:t>
            </a:r>
            <a:r>
              <a:rPr lang="en-US" i="1" dirty="0"/>
              <a:t>PITCH</a:t>
            </a:r>
            <a:endParaRPr lang="id-ID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569FB1D-BB48-402B-A1C2-EF3030B266F2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213" y="1905000"/>
            <a:ext cx="8915400" cy="4328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29753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256AE-A887-4253-A194-A3FED126BF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dirty="0"/>
              <a:t>PERANCANGAN PID </a:t>
            </a:r>
            <a:r>
              <a:rPr lang="en-US" sz="4400" i="1" dirty="0"/>
              <a:t>YAW</a:t>
            </a:r>
            <a:endParaRPr lang="id-ID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6BB1597-28EE-4AC7-B0C7-DB1B9872BF0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sz="2400" dirty="0">
                    <a:solidFill>
                      <a:schemeClr val="tx1"/>
                    </a:solidFill>
                  </a:rPr>
                  <a:t>Sinyal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kontrol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i="1" dirty="0">
                    <a:solidFill>
                      <a:schemeClr val="tx1"/>
                    </a:solidFill>
                  </a:rPr>
                  <a:t>yaw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u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id-ID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Ω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)−</m:t>
                    </m:r>
                    <m:sSubSup>
                      <m:sSubSupPr>
                        <m:ctrlPr>
                          <a:rPr lang="id-ID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Ω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)+</m:t>
                    </m:r>
                    <m:sSubSup>
                      <m:sSubSupPr>
                        <m:ctrlPr>
                          <a:rPr lang="id-ID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Ω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  <m:sup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)−</m:t>
                    </m:r>
                    <m:sSubSup>
                      <m:sSubSupPr>
                        <m:ctrlPr>
                          <a:rPr lang="id-ID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Ω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  <m:sup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))</m:t>
                    </m:r>
                    <m:sSub>
                      <m:sSubPr>
                        <m:ctrlPr>
                          <a:rPr lang="id-ID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𝑀</m:t>
                        </m:r>
                      </m:sub>
                    </m:sSub>
                  </m:oMath>
                </a14:m>
                <a:endParaRPr lang="en-US" sz="2400" dirty="0">
                  <a:solidFill>
                    <a:schemeClr val="tx1"/>
                  </a:solidFill>
                </a:endParaRPr>
              </a:p>
              <a:p>
                <a:r>
                  <a:rPr lang="en-US" sz="2400" dirty="0" err="1"/>
                  <a:t>Persamaan</a:t>
                </a:r>
                <a:r>
                  <a:rPr lang="en-US" sz="2400" dirty="0"/>
                  <a:t> </a:t>
                </a:r>
                <a:r>
                  <a:rPr lang="en-US" sz="2400" i="1" dirty="0"/>
                  <a:t>yaw </a:t>
                </a:r>
                <a14:m>
                  <m:oMath xmlns:m="http://schemas.openxmlformats.org/officeDocument/2006/math">
                    <m:acc>
                      <m:accPr>
                        <m:chr m:val="̈"/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𝜓</m:t>
                        </m:r>
                      </m:e>
                    </m:acc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id-ID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num>
                      <m:den>
                        <m:r>
                          <a:rPr lang="id-ID" sz="2400" i="1">
                            <a:latin typeface="Cambria Math" panose="02040503050406030204" pitchFamily="18" charset="0"/>
                          </a:rPr>
                          <m:t>1,3×</m:t>
                        </m:r>
                        <m:sSup>
                          <m:sSupPr>
                            <m:ctrlPr>
                              <a:rPr lang="id-ID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id-ID" sz="2400" i="1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id-ID" sz="2400" i="1">
                                <a:latin typeface="Cambria Math" panose="02040503050406030204" pitchFamily="18" charset="0"/>
                              </a:rPr>
                              <m:t>−2</m:t>
                            </m:r>
                          </m:sup>
                        </m:sSup>
                      </m:den>
                    </m:f>
                  </m:oMath>
                </a14:m>
                <a:endParaRPr lang="en-US" sz="2400" dirty="0"/>
              </a:p>
              <a:p>
                <a:r>
                  <a:rPr lang="en-US" sz="2400" dirty="0">
                    <a:solidFill>
                      <a:schemeClr val="tx1"/>
                    </a:solidFill>
                  </a:rPr>
                  <a:t>Fungsi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alih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i="1" dirty="0">
                    <a:solidFill>
                      <a:schemeClr val="tx1"/>
                    </a:solidFill>
                  </a:rPr>
                  <a:t>yaw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𝛙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num>
                      <m:den>
                        <m:sSub>
                          <m:sSubPr>
                            <m:ctrlPr>
                              <a:rPr lang="id-ID" sz="24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𝐔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sub>
                        </m:sSub>
                        <m:r>
                          <a:rPr lang="en-US" sz="24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s</m:t>
                        </m:r>
                        <m:r>
                          <a:rPr lang="en-US" sz="24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den>
                    </m:f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d-ID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76.92</m:t>
                        </m:r>
                        <m:r>
                          <a:rPr lang="en-US" sz="24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sSup>
                          <m:sSupPr>
                            <m:ctrlPr>
                              <a:rPr lang="id-ID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id-ID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  <m:sup>
                            <m:r>
                              <a:rPr lang="id-ID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endParaRPr lang="en-US" sz="2400" dirty="0"/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6BB1597-28EE-4AC7-B0C7-DB1B9872BF0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58" t="-1129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6976436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DBE75D-0E8E-4B3D-B420-BEBF9A1328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PERANCANGAN PID </a:t>
            </a:r>
            <a:r>
              <a:rPr lang="en-US" i="1" dirty="0"/>
              <a:t>YAW</a:t>
            </a:r>
            <a:br>
              <a:rPr lang="en-US" dirty="0"/>
            </a:br>
            <a:r>
              <a:rPr lang="en-US" dirty="0"/>
              <a:t>(</a:t>
            </a:r>
            <a:r>
              <a:rPr lang="en-US" dirty="0" err="1"/>
              <a:t>Analisis</a:t>
            </a:r>
            <a:r>
              <a:rPr lang="en-US" dirty="0"/>
              <a:t> </a:t>
            </a:r>
            <a:r>
              <a:rPr lang="en-US" dirty="0" err="1"/>
              <a:t>Respon</a:t>
            </a:r>
            <a:r>
              <a:rPr lang="en-US" dirty="0"/>
              <a:t> </a:t>
            </a:r>
            <a:r>
              <a:rPr lang="en-US" dirty="0" err="1"/>
              <a:t>Osilasi</a:t>
            </a:r>
            <a:r>
              <a:rPr lang="en-US" dirty="0"/>
              <a:t>)</a:t>
            </a:r>
            <a:endParaRPr lang="id-ID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4440FE-EF5E-4DD7-9FF4-A10DB6EFD8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000" dirty="0" err="1">
                <a:solidFill>
                  <a:schemeClr val="tx1"/>
                </a:solidFill>
              </a:rPr>
              <a:t>Disimulasi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selama</a:t>
            </a:r>
            <a:r>
              <a:rPr lang="en-US" sz="2000" dirty="0">
                <a:solidFill>
                  <a:schemeClr val="tx1"/>
                </a:solidFill>
              </a:rPr>
              <a:t> 500</a:t>
            </a:r>
            <a:r>
              <a:rPr lang="en-US" sz="2000" baseline="30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detik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  <a:endParaRPr lang="id-ID" sz="2000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DFDD5D20-C6A7-425D-847A-996A6BC397A0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/>
            <p:txBody>
              <a:bodyPr/>
              <a:lstStyle/>
              <a:p>
                <a:r>
                  <a:rPr lang="en-US" dirty="0">
                    <a:solidFill>
                      <a:schemeClr val="tx1"/>
                    </a:solidFill>
                  </a:rPr>
                  <a:t>Nilai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𝑐𝑟</m:t>
                        </m:r>
                      </m:sub>
                    </m:sSub>
                  </m:oMath>
                </a14:m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sama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dengan</a:t>
                </a:r>
                <a:r>
                  <a:rPr lang="en-US" dirty="0">
                    <a:solidFill>
                      <a:schemeClr val="tx1"/>
                    </a:solidFill>
                  </a:rPr>
                  <a:t> 0,000012</a:t>
                </a: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id-ID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DFDD5D20-C6A7-425D-847A-996A6BC397A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>
                <a:blip r:embed="rId2"/>
                <a:stretch>
                  <a:fillRect l="-983" t="-909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4CAAC3-7339-4DB6-8051-6FCF15673A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id-ID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5099263E-F177-4178-B688-6D02016AAF28}"/>
                  </a:ext>
                </a:extLst>
              </p:cNvPr>
              <p:cNvSpPr>
                <a:spLocks noGrp="1"/>
              </p:cNvSpPr>
              <p:nvPr>
                <p:ph sz="quarter" idx="4"/>
              </p:nvPr>
            </p:nvSpPr>
            <p:spPr/>
            <p:txBody>
              <a:bodyPr/>
              <a:lstStyle/>
              <a:p>
                <a:r>
                  <a:rPr lang="en-US" dirty="0">
                    <a:solidFill>
                      <a:schemeClr val="tx1"/>
                    </a:solidFill>
                  </a:rPr>
                  <a:t>Nilai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𝑐𝑟</m:t>
                        </m:r>
                      </m:sub>
                    </m:sSub>
                  </m:oMath>
                </a14:m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sama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dengan</a:t>
                </a:r>
                <a:r>
                  <a:rPr lang="en-US" dirty="0">
                    <a:solidFill>
                      <a:schemeClr val="tx1"/>
                    </a:solidFill>
                  </a:rPr>
                  <a:t> 0,000013</a:t>
                </a: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5099263E-F177-4178-B688-6D02016AAF2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4"/>
              </p:nvPr>
            </p:nvSpPr>
            <p:spPr>
              <a:blipFill>
                <a:blip r:embed="rId3"/>
                <a:stretch>
                  <a:fillRect l="-985" t="-1091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1FFB400B-97FE-42A8-AF47-B0AE1F86246F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211" y="2866694"/>
            <a:ext cx="4342893" cy="336719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365FB2D-BDD0-4889-983C-E4EB571A1E74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6791" y="2866694"/>
            <a:ext cx="4338675" cy="336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37633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DBE75D-0E8E-4B3D-B420-BEBF9A1328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PERANCANGAN PID </a:t>
            </a:r>
            <a:r>
              <a:rPr lang="en-US" i="1" dirty="0"/>
              <a:t>YAW</a:t>
            </a:r>
            <a:br>
              <a:rPr lang="en-US" dirty="0"/>
            </a:br>
            <a:r>
              <a:rPr lang="en-US" dirty="0"/>
              <a:t>(</a:t>
            </a:r>
            <a:r>
              <a:rPr lang="en-US" dirty="0" err="1"/>
              <a:t>Analisis</a:t>
            </a:r>
            <a:r>
              <a:rPr lang="en-US" dirty="0"/>
              <a:t> </a:t>
            </a:r>
            <a:r>
              <a:rPr lang="en-US" dirty="0" err="1"/>
              <a:t>Respon</a:t>
            </a:r>
            <a:r>
              <a:rPr lang="en-US" dirty="0"/>
              <a:t> </a:t>
            </a:r>
            <a:r>
              <a:rPr lang="en-US" dirty="0" err="1"/>
              <a:t>Osilasi</a:t>
            </a:r>
            <a:r>
              <a:rPr lang="en-US" dirty="0"/>
              <a:t>)</a:t>
            </a:r>
            <a:endParaRPr lang="id-ID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4440FE-EF5E-4DD7-9FF4-A10DB6EFD8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000" dirty="0" err="1">
                <a:solidFill>
                  <a:schemeClr val="tx1"/>
                </a:solidFill>
              </a:rPr>
              <a:t>Disimulasi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selama</a:t>
            </a:r>
            <a:r>
              <a:rPr lang="en-US" sz="2000" dirty="0">
                <a:solidFill>
                  <a:schemeClr val="tx1"/>
                </a:solidFill>
              </a:rPr>
              <a:t> 10</a:t>
            </a:r>
            <a:r>
              <a:rPr lang="en-US" sz="2000" baseline="30000" dirty="0">
                <a:solidFill>
                  <a:schemeClr val="tx1"/>
                </a:solidFill>
              </a:rPr>
              <a:t>8 </a:t>
            </a:r>
            <a:r>
              <a:rPr lang="en-US" sz="2000" dirty="0" err="1">
                <a:solidFill>
                  <a:schemeClr val="tx1"/>
                </a:solidFill>
              </a:rPr>
              <a:t>detik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  <a:endParaRPr lang="id-ID" sz="2000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DFDD5D20-C6A7-425D-847A-996A6BC397A0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/>
            <p:txBody>
              <a:bodyPr/>
              <a:lstStyle/>
              <a:p>
                <a:r>
                  <a:rPr lang="en-US" dirty="0">
                    <a:solidFill>
                      <a:schemeClr val="tx1"/>
                    </a:solidFill>
                  </a:rPr>
                  <a:t>Nilai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𝑐𝑟</m:t>
                        </m:r>
                      </m:sub>
                    </m:sSub>
                  </m:oMath>
                </a14:m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sama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dengan</a:t>
                </a:r>
                <a:r>
                  <a:rPr lang="en-US" dirty="0">
                    <a:solidFill>
                      <a:schemeClr val="tx1"/>
                    </a:solidFill>
                  </a:rPr>
                  <a:t> 0,000012</a:t>
                </a:r>
              </a:p>
              <a:p>
                <a:endParaRPr lang="en-US" dirty="0"/>
              </a:p>
              <a:p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DFDD5D20-C6A7-425D-847A-996A6BC397A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>
                <a:blip r:embed="rId2"/>
                <a:stretch>
                  <a:fillRect l="-983" t="-909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4CAAC3-7339-4DB6-8051-6FCF15673A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err="1">
                <a:solidFill>
                  <a:schemeClr val="tx1"/>
                </a:solidFill>
              </a:rPr>
              <a:t>Selama</a:t>
            </a:r>
            <a:r>
              <a:rPr lang="en-US" dirty="0">
                <a:solidFill>
                  <a:schemeClr val="tx1"/>
                </a:solidFill>
              </a:rPr>
              <a:t> 10</a:t>
            </a:r>
            <a:r>
              <a:rPr lang="en-US" baseline="30000" dirty="0">
                <a:solidFill>
                  <a:schemeClr val="tx1"/>
                </a:solidFill>
              </a:rPr>
              <a:t>8 </a:t>
            </a:r>
            <a:r>
              <a:rPr lang="en-US" dirty="0" err="1">
                <a:solidFill>
                  <a:schemeClr val="tx1"/>
                </a:solidFill>
              </a:rPr>
              <a:t>detik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id-ID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5099263E-F177-4178-B688-6D02016AAF28}"/>
                  </a:ext>
                </a:extLst>
              </p:cNvPr>
              <p:cNvSpPr>
                <a:spLocks noGrp="1"/>
              </p:cNvSpPr>
              <p:nvPr>
                <p:ph sz="quarter" idx="4"/>
              </p:nvPr>
            </p:nvSpPr>
            <p:spPr/>
            <p:txBody>
              <a:bodyPr/>
              <a:lstStyle/>
              <a:p>
                <a:r>
                  <a:rPr lang="en-US" dirty="0">
                    <a:solidFill>
                      <a:schemeClr val="tx1"/>
                    </a:solidFill>
                  </a:rPr>
                  <a:t>Nilai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𝑐𝑟</m:t>
                        </m:r>
                      </m:sub>
                    </m:sSub>
                  </m:oMath>
                </a14:m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sama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dengan</a:t>
                </a:r>
                <a:r>
                  <a:rPr lang="en-US" dirty="0">
                    <a:solidFill>
                      <a:schemeClr val="tx1"/>
                    </a:solidFill>
                  </a:rPr>
                  <a:t> 0,000013</a:t>
                </a: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5099263E-F177-4178-B688-6D02016AAF2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4"/>
              </p:nvPr>
            </p:nvSpPr>
            <p:spPr>
              <a:blipFill>
                <a:blip r:embed="rId3"/>
                <a:stretch>
                  <a:fillRect l="-985" t="-1091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>
            <a:extLst>
              <a:ext uri="{FF2B5EF4-FFF2-40B4-BE49-F238E27FC236}">
                <a16:creationId xmlns:a16="http://schemas.microsoft.com/office/drawing/2014/main" id="{33866596-0B23-406B-84CC-869009952064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212" y="2866694"/>
            <a:ext cx="4337655" cy="36802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4055E76-2D71-4B1A-95CF-B4E5C87A75F2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7466" y="2866694"/>
            <a:ext cx="4337655" cy="3680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05200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9D6B9A-B0D3-4D21-A771-7547D2E98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PERANCANGAN PID </a:t>
            </a:r>
            <a:r>
              <a:rPr lang="en-US" i="1" dirty="0"/>
              <a:t>YAW</a:t>
            </a:r>
            <a:endParaRPr lang="id-ID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8F25D1D-C52A-4568-99C6-FFEAD69E5A0C}"/>
                  </a:ext>
                </a:extLst>
              </p:cNvPr>
              <p:cNvSpPr>
                <a:spLocks noGrp="1"/>
              </p:cNvSpPr>
              <p:nvPr>
                <p:ph sz="half" idx="1"/>
              </p:nvPr>
            </p:nvSpPr>
            <p:spPr>
              <a:xfrm>
                <a:off x="1772529" y="2133600"/>
                <a:ext cx="5130547" cy="3777622"/>
              </a:xfrm>
            </p:spPr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=0,6×0,000013=0,0000078</m:t>
                    </m:r>
                  </m:oMath>
                </a14:m>
                <a:endParaRPr lang="en-US" sz="2400" dirty="0">
                  <a:solidFill>
                    <a:schemeClr val="tx1"/>
                  </a:solidFill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=0,5×200=100</m:t>
                    </m:r>
                  </m:oMath>
                </a14:m>
                <a:endParaRPr lang="en-US" sz="2400" dirty="0">
                  <a:solidFill>
                    <a:schemeClr val="tx1"/>
                  </a:solidFill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=0,125×200=25</m:t>
                    </m:r>
                  </m:oMath>
                </a14:m>
                <a:endParaRPr lang="en-US" sz="2400" dirty="0">
                  <a:solidFill>
                    <a:schemeClr val="tx1"/>
                  </a:solidFill>
                </a:endParaRPr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8F25D1D-C52A-4568-99C6-FFEAD69E5A0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1772529" y="2133600"/>
                <a:ext cx="5130547" cy="3777622"/>
              </a:xfrm>
              <a:blipFill>
                <a:blip r:embed="rId2"/>
                <a:stretch>
                  <a:fillRect l="-1665" t="-806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2266272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461C4-69A2-4413-9E5E-9956BC584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PERANCANGAN PID </a:t>
            </a:r>
            <a:r>
              <a:rPr lang="en-US" i="1" dirty="0"/>
              <a:t>YAW</a:t>
            </a:r>
            <a:endParaRPr lang="id-ID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9F211188-2EDB-4733-A0C1-120568201CEC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213" y="1733550"/>
            <a:ext cx="8915400" cy="4500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56444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C25369-E6E8-4318-BDDF-64D47F51D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dirty="0"/>
              <a:t>PENGUJIAN</a:t>
            </a:r>
            <a:endParaRPr lang="id-ID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4AD44AE-EE12-479E-BB56-0ECC357195B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sz="2400" dirty="0" err="1"/>
                  <a:t>Pengujian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gerak</a:t>
                </a:r>
                <a:r>
                  <a:rPr lang="en-US" sz="2400" dirty="0"/>
                  <a:t> </a:t>
                </a:r>
                <a:r>
                  <a:rPr lang="en-US" sz="2400" i="1" dirty="0"/>
                  <a:t>roll</a:t>
                </a:r>
                <a:r>
                  <a:rPr lang="en-US" sz="2400" dirty="0"/>
                  <a:t> </a:t>
                </a:r>
                <a:r>
                  <a:rPr lang="en-US" sz="2400" dirty="0" err="1"/>
                  <a:t>dilakukan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dengan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memberikan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masukan</a:t>
                </a:r>
                <a:r>
                  <a:rPr lang="en-US" sz="2400" dirty="0"/>
                  <a:t> </a:t>
                </a:r>
                <a:r>
                  <a:rPr lang="en-US" sz="2400" i="1" dirty="0"/>
                  <a:t>step</a:t>
                </a:r>
                <a:r>
                  <a:rPr lang="en-US" sz="2400" dirty="0"/>
                  <a:t> </a:t>
                </a:r>
                <a:r>
                  <a:rPr lang="en-US" sz="2400" dirty="0" err="1"/>
                  <a:t>untuk</a:t>
                </a:r>
                <a:r>
                  <a:rPr lang="en-US" sz="2400" dirty="0"/>
                  <a:t> </a:t>
                </a:r>
                <a:r>
                  <a:rPr lang="en-US" sz="2400" dirty="0" err="1"/>
                  <a:t>merubah</a:t>
                </a:r>
                <a:r>
                  <a:rPr lang="en-US" sz="2400" dirty="0"/>
                  <a:t> </a:t>
                </a:r>
                <a:r>
                  <a:rPr lang="en-US" sz="2400" dirty="0" err="1"/>
                  <a:t>sudut</a:t>
                </a:r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𝜙</m:t>
                    </m:r>
                  </m:oMath>
                </a14:m>
                <a:r>
                  <a:rPr lang="en-US" sz="2400" dirty="0"/>
                  <a:t> </a:t>
                </a:r>
                <a:r>
                  <a:rPr lang="en-US" sz="2400" dirty="0" err="1"/>
                  <a:t>dari</a:t>
                </a:r>
                <a:r>
                  <a:rPr lang="en-US" sz="2400" dirty="0"/>
                  <a:t> 0 radian </a:t>
                </a:r>
                <a:r>
                  <a:rPr lang="en-US" sz="2400" dirty="0" err="1"/>
                  <a:t>menjadi</a:t>
                </a:r>
                <a:r>
                  <a:rPr lang="en-US" sz="2400" i="1" dirty="0"/>
                  <a:t> </a:t>
                </a:r>
                <a:r>
                  <a:rPr lang="en-US" sz="2400" dirty="0" err="1"/>
                  <a:t>dengan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nilai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akhir</a:t>
                </a:r>
                <a:r>
                  <a:rPr lang="en-US" sz="2400" dirty="0"/>
                  <a:t> </a:t>
                </a:r>
                <a:r>
                  <a:rPr lang="en-US" sz="2400" dirty="0" err="1"/>
                  <a:t>sebesar</a:t>
                </a:r>
                <a:r>
                  <a:rPr lang="en-US" sz="2400" dirty="0"/>
                  <a:t> 0,8 radian. </a:t>
                </a:r>
              </a:p>
              <a:p>
                <a:r>
                  <a:rPr lang="en-US" sz="2400" dirty="0" err="1"/>
                  <a:t>Pengujian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gerak</a:t>
                </a:r>
                <a:r>
                  <a:rPr lang="en-US" sz="2400" dirty="0"/>
                  <a:t> </a:t>
                </a:r>
                <a:r>
                  <a:rPr lang="en-US" sz="2400" i="1" dirty="0"/>
                  <a:t>pitch</a:t>
                </a:r>
                <a:r>
                  <a:rPr lang="en-US" sz="2400" dirty="0"/>
                  <a:t> </a:t>
                </a:r>
                <a:r>
                  <a:rPr lang="en-US" sz="2400" dirty="0" err="1"/>
                  <a:t>dilakukan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dengan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memberikan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masukan</a:t>
                </a:r>
                <a:r>
                  <a:rPr lang="en-US" sz="2400" dirty="0"/>
                  <a:t> </a:t>
                </a:r>
                <a:r>
                  <a:rPr lang="en-US" sz="2400" i="1" dirty="0"/>
                  <a:t>step </a:t>
                </a:r>
                <a:r>
                  <a:rPr lang="en-US" sz="2400" dirty="0" err="1"/>
                  <a:t>untuk</a:t>
                </a:r>
                <a:r>
                  <a:rPr lang="en-US" sz="2400" dirty="0"/>
                  <a:t> </a:t>
                </a:r>
                <a:r>
                  <a:rPr lang="en-US" sz="2400" dirty="0" err="1"/>
                  <a:t>merubah</a:t>
                </a:r>
                <a:r>
                  <a:rPr lang="en-US" sz="2400" dirty="0"/>
                  <a:t> </a:t>
                </a:r>
                <a:r>
                  <a:rPr lang="en-US" sz="2400" dirty="0" err="1"/>
                  <a:t>sudut</a:t>
                </a:r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r>
                      <a:rPr lang="id-ID" sz="2400" i="1">
                        <a:latin typeface="Cambria Math" panose="02040503050406030204" pitchFamily="18" charset="0"/>
                      </a:rPr>
                      <m:t>𝜃</m:t>
                    </m:r>
                  </m:oMath>
                </a14:m>
                <a:r>
                  <a:rPr lang="en-US" sz="2400" dirty="0"/>
                  <a:t> </a:t>
                </a:r>
                <a:r>
                  <a:rPr lang="en-US" sz="2400" dirty="0" err="1"/>
                  <a:t>dari</a:t>
                </a:r>
                <a:r>
                  <a:rPr lang="en-US" sz="2400" dirty="0"/>
                  <a:t> 0 radian </a:t>
                </a:r>
                <a:r>
                  <a:rPr lang="en-US" sz="2400" dirty="0" err="1"/>
                  <a:t>menjadi</a:t>
                </a:r>
                <a:r>
                  <a:rPr lang="en-US" sz="2400" i="1" dirty="0"/>
                  <a:t> </a:t>
                </a:r>
                <a:r>
                  <a:rPr lang="en-US" sz="2400" dirty="0" err="1"/>
                  <a:t>dengan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nilai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akhir</a:t>
                </a:r>
                <a:r>
                  <a:rPr lang="en-US" sz="2400" dirty="0"/>
                  <a:t> </a:t>
                </a:r>
                <a:r>
                  <a:rPr lang="en-US" sz="2400" dirty="0" err="1"/>
                  <a:t>sebesar</a:t>
                </a:r>
                <a:r>
                  <a:rPr lang="en-US" sz="2400" dirty="0"/>
                  <a:t> 0,8 radian. </a:t>
                </a:r>
              </a:p>
              <a:p>
                <a:r>
                  <a:rPr lang="en-US" sz="2400" dirty="0" err="1"/>
                  <a:t>Pengujian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gerak</a:t>
                </a:r>
                <a:r>
                  <a:rPr lang="en-US" sz="2400" dirty="0"/>
                  <a:t> </a:t>
                </a:r>
                <a:r>
                  <a:rPr lang="en-US" sz="2400" i="1" dirty="0"/>
                  <a:t>yaw </a:t>
                </a:r>
                <a:r>
                  <a:rPr lang="en-US" sz="2400" dirty="0" err="1"/>
                  <a:t>dilakukan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dengan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memberikan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masukan</a:t>
                </a:r>
                <a:r>
                  <a:rPr lang="en-US" sz="2400" dirty="0"/>
                  <a:t> </a:t>
                </a:r>
                <a:r>
                  <a:rPr lang="en-US" sz="2400" i="1" dirty="0"/>
                  <a:t>step </a:t>
                </a:r>
                <a:r>
                  <a:rPr lang="en-US" sz="2400" dirty="0" err="1"/>
                  <a:t>untuk</a:t>
                </a:r>
                <a:r>
                  <a:rPr lang="en-US" sz="2400" dirty="0"/>
                  <a:t> </a:t>
                </a:r>
                <a:r>
                  <a:rPr lang="en-US" sz="2400" dirty="0" err="1"/>
                  <a:t>merubah</a:t>
                </a:r>
                <a:r>
                  <a:rPr lang="en-US" sz="2400" dirty="0"/>
                  <a:t> </a:t>
                </a:r>
                <a:r>
                  <a:rPr lang="en-US" sz="2400" dirty="0" err="1"/>
                  <a:t>sudut</a:t>
                </a:r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𝜓</m:t>
                    </m:r>
                  </m:oMath>
                </a14:m>
                <a:r>
                  <a:rPr lang="en-US" sz="2400" dirty="0"/>
                  <a:t> </a:t>
                </a:r>
                <a:r>
                  <a:rPr lang="en-US" sz="2400" dirty="0" err="1"/>
                  <a:t>dari</a:t>
                </a:r>
                <a:r>
                  <a:rPr lang="en-US" sz="2400" dirty="0"/>
                  <a:t> 0 radian </a:t>
                </a:r>
                <a:r>
                  <a:rPr lang="en-US" sz="2400" dirty="0" err="1"/>
                  <a:t>menjadi</a:t>
                </a:r>
                <a:r>
                  <a:rPr lang="en-US" sz="2400" i="1" dirty="0"/>
                  <a:t> </a:t>
                </a:r>
                <a:r>
                  <a:rPr lang="en-US" sz="2400" dirty="0" err="1"/>
                  <a:t>dengan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nilai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akhir</a:t>
                </a:r>
                <a:r>
                  <a:rPr lang="en-US" sz="2400" dirty="0"/>
                  <a:t> </a:t>
                </a:r>
                <a:r>
                  <a:rPr lang="en-US" sz="2400" dirty="0" err="1"/>
                  <a:t>sebesar</a:t>
                </a:r>
                <a:r>
                  <a:rPr lang="en-US" sz="2400" dirty="0"/>
                  <a:t> 0,8 radian. </a:t>
                </a:r>
                <a:endParaRPr lang="id-ID" sz="24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4AD44AE-EE12-479E-BB56-0ECC357195B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58" t="-1290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5482321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E65F2C-F36A-436C-B6E6-C2BE8BC48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PENGUJIAN</a:t>
            </a:r>
            <a:br>
              <a:rPr lang="en-US" dirty="0"/>
            </a:br>
            <a:r>
              <a:rPr lang="en-US" dirty="0"/>
              <a:t>(</a:t>
            </a:r>
            <a:r>
              <a:rPr lang="en-US" dirty="0" err="1"/>
              <a:t>Gerak</a:t>
            </a:r>
            <a:r>
              <a:rPr lang="en-US" dirty="0"/>
              <a:t> </a:t>
            </a:r>
            <a:r>
              <a:rPr lang="en-US" i="1" dirty="0"/>
              <a:t>Roll</a:t>
            </a:r>
            <a:r>
              <a:rPr lang="en-US" dirty="0"/>
              <a:t>)</a:t>
            </a:r>
            <a:endParaRPr lang="id-ID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200147-B48F-4122-B25D-AFA1082F43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89213" y="1858403"/>
            <a:ext cx="3992732" cy="576262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LQR</a:t>
            </a:r>
            <a:endParaRPr lang="id-ID" dirty="0">
              <a:solidFill>
                <a:schemeClr val="tx1"/>
              </a:solidFill>
            </a:endParaRPr>
          </a:p>
        </p:txBody>
      </p:sp>
      <p:pic>
        <p:nvPicPr>
          <p:cNvPr id="14" name="Content Placeholder 13">
            <a:extLst>
              <a:ext uri="{FF2B5EF4-FFF2-40B4-BE49-F238E27FC236}">
                <a16:creationId xmlns:a16="http://schemas.microsoft.com/office/drawing/2014/main" id="{01C62D5A-9B48-49EF-AEF4-D838081600A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589213" y="2434665"/>
            <a:ext cx="8911686" cy="4118535"/>
          </a:xfrm>
        </p:spPr>
      </p:pic>
    </p:spTree>
    <p:extLst>
      <p:ext uri="{BB962C8B-B14F-4D97-AF65-F5344CB8AC3E}">
        <p14:creationId xmlns:p14="http://schemas.microsoft.com/office/powerpoint/2010/main" val="362277410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E65F2C-F36A-436C-B6E6-C2BE8BC48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PENGUJIAN</a:t>
            </a:r>
            <a:br>
              <a:rPr lang="en-US" dirty="0"/>
            </a:br>
            <a:r>
              <a:rPr lang="en-US" dirty="0"/>
              <a:t>(</a:t>
            </a:r>
            <a:r>
              <a:rPr lang="en-US" dirty="0" err="1"/>
              <a:t>Gerak</a:t>
            </a:r>
            <a:r>
              <a:rPr lang="en-US" dirty="0"/>
              <a:t> </a:t>
            </a:r>
            <a:r>
              <a:rPr lang="en-US" i="1" dirty="0"/>
              <a:t>Roll</a:t>
            </a:r>
            <a:r>
              <a:rPr lang="en-US" dirty="0"/>
              <a:t>)</a:t>
            </a:r>
            <a:endParaRPr lang="id-ID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200147-B48F-4122-B25D-AFA1082F43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89213" y="1858403"/>
            <a:ext cx="3992732" cy="576262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PID</a:t>
            </a:r>
            <a:endParaRPr lang="id-ID" dirty="0">
              <a:solidFill>
                <a:schemeClr val="tx1"/>
              </a:solidFill>
            </a:endParaRPr>
          </a:p>
        </p:txBody>
      </p:sp>
      <p:pic>
        <p:nvPicPr>
          <p:cNvPr id="14" name="Content Placeholder 13">
            <a:extLst>
              <a:ext uri="{FF2B5EF4-FFF2-40B4-BE49-F238E27FC236}">
                <a16:creationId xmlns:a16="http://schemas.microsoft.com/office/drawing/2014/main" id="{01C62D5A-9B48-49EF-AEF4-D838081600A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724074" y="2434665"/>
            <a:ext cx="8641964" cy="4175685"/>
          </a:xfrm>
        </p:spPr>
      </p:pic>
    </p:spTree>
    <p:extLst>
      <p:ext uri="{BB962C8B-B14F-4D97-AF65-F5344CB8AC3E}">
        <p14:creationId xmlns:p14="http://schemas.microsoft.com/office/powerpoint/2010/main" val="244069566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81528-E9A2-4AE3-954E-6B70B333D2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PENGUJIAN</a:t>
            </a:r>
            <a:br>
              <a:rPr lang="en-US" dirty="0"/>
            </a:br>
            <a:r>
              <a:rPr lang="en-US" dirty="0"/>
              <a:t>(</a:t>
            </a:r>
            <a:r>
              <a:rPr lang="en-US" dirty="0" err="1"/>
              <a:t>Spesifikasi</a:t>
            </a:r>
            <a:r>
              <a:rPr lang="en-US" dirty="0"/>
              <a:t> </a:t>
            </a:r>
            <a:r>
              <a:rPr lang="en-US" dirty="0" err="1"/>
              <a:t>Respon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Gerak</a:t>
            </a:r>
            <a:r>
              <a:rPr lang="en-US" dirty="0"/>
              <a:t> </a:t>
            </a:r>
            <a:r>
              <a:rPr lang="en-US" i="1" dirty="0"/>
              <a:t>Roll</a:t>
            </a:r>
            <a:r>
              <a:rPr lang="en-US" dirty="0"/>
              <a:t>)</a:t>
            </a:r>
            <a:endParaRPr lang="id-ID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249A3B48-D148-4053-B722-504B900B455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3554525"/>
              </p:ext>
            </p:extLst>
          </p:nvPr>
        </p:nvGraphicFramePr>
        <p:xfrm>
          <a:off x="2589213" y="2133600"/>
          <a:ext cx="8915400" cy="243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44707">
                  <a:extLst>
                    <a:ext uri="{9D8B030D-6E8A-4147-A177-3AD203B41FA5}">
                      <a16:colId xmlns:a16="http://schemas.microsoft.com/office/drawing/2014/main" val="1306037384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379463332"/>
                    </a:ext>
                  </a:extLst>
                </a:gridCol>
                <a:gridCol w="2441893">
                  <a:extLst>
                    <a:ext uri="{9D8B030D-6E8A-4147-A177-3AD203B41FA5}">
                      <a16:colId xmlns:a16="http://schemas.microsoft.com/office/drawing/2014/main" val="21703256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/>
                        <a:t>Spesifikasi</a:t>
                      </a:r>
                      <a:r>
                        <a:rPr lang="en-US" sz="2800" dirty="0"/>
                        <a:t> </a:t>
                      </a:r>
                      <a:r>
                        <a:rPr lang="en-US" sz="2800" dirty="0" err="1"/>
                        <a:t>Respon</a:t>
                      </a:r>
                      <a:endParaRPr lang="id-ID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LQR</a:t>
                      </a:r>
                      <a:endParaRPr lang="id-ID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PID</a:t>
                      </a:r>
                      <a:endParaRPr lang="id-ID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3698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Rise Time 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milidetik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id-ID" sz="2800" dirty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50,611</a:t>
                      </a:r>
                      <a:endParaRPr lang="id-ID" sz="2800" dirty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109,81x10</a:t>
                      </a:r>
                      <a:r>
                        <a:rPr lang="en-US" sz="2800" baseline="30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id-ID" sz="28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768471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Overshoot 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(%)</a:t>
                      </a:r>
                      <a:endParaRPr lang="id-ID" sz="2800" dirty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0,501</a:t>
                      </a:r>
                      <a:endParaRPr lang="id-ID" sz="2800" dirty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80,909</a:t>
                      </a:r>
                      <a:endParaRPr lang="id-ID" sz="2800" dirty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862650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Setling Time</a:t>
                      </a: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(milidetik)</a:t>
                      </a:r>
                      <a:endParaRPr lang="id-ID" sz="28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70,544</a:t>
                      </a:r>
                      <a:endParaRPr lang="id-ID" sz="2800" dirty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3372x10</a:t>
                      </a:r>
                      <a:r>
                        <a:rPr lang="en-US" sz="2800" baseline="30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id-ID" sz="2800" dirty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642183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104573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E65F2C-F36A-436C-B6E6-C2BE8BC48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PENGUJIAN</a:t>
            </a:r>
            <a:br>
              <a:rPr lang="en-US" dirty="0"/>
            </a:br>
            <a:r>
              <a:rPr lang="en-US" dirty="0"/>
              <a:t>(</a:t>
            </a:r>
            <a:r>
              <a:rPr lang="en-US" dirty="0" err="1"/>
              <a:t>Gerak</a:t>
            </a:r>
            <a:r>
              <a:rPr lang="en-US" dirty="0"/>
              <a:t> </a:t>
            </a:r>
            <a:r>
              <a:rPr lang="en-US" i="1" dirty="0"/>
              <a:t>Pitch</a:t>
            </a:r>
            <a:r>
              <a:rPr lang="en-US" dirty="0"/>
              <a:t>)</a:t>
            </a:r>
            <a:endParaRPr lang="id-ID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200147-B48F-4122-B25D-AFA1082F43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89213" y="1858403"/>
            <a:ext cx="3992732" cy="576262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LQR</a:t>
            </a:r>
            <a:endParaRPr lang="id-ID" dirty="0">
              <a:solidFill>
                <a:schemeClr val="tx1"/>
              </a:solidFill>
            </a:endParaRPr>
          </a:p>
        </p:txBody>
      </p:sp>
      <p:pic>
        <p:nvPicPr>
          <p:cNvPr id="14" name="Content Placeholder 13">
            <a:extLst>
              <a:ext uri="{FF2B5EF4-FFF2-40B4-BE49-F238E27FC236}">
                <a16:creationId xmlns:a16="http://schemas.microsoft.com/office/drawing/2014/main" id="{01C62D5A-9B48-49EF-AEF4-D838081600A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611226" y="2434665"/>
            <a:ext cx="8867659" cy="4118535"/>
          </a:xfrm>
        </p:spPr>
      </p:pic>
    </p:spTree>
    <p:extLst>
      <p:ext uri="{BB962C8B-B14F-4D97-AF65-F5344CB8AC3E}">
        <p14:creationId xmlns:p14="http://schemas.microsoft.com/office/powerpoint/2010/main" val="358188263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E65F2C-F36A-436C-B6E6-C2BE8BC48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PENGUJIAN</a:t>
            </a:r>
            <a:br>
              <a:rPr lang="en-US" dirty="0"/>
            </a:br>
            <a:r>
              <a:rPr lang="en-US" dirty="0"/>
              <a:t>(</a:t>
            </a:r>
            <a:r>
              <a:rPr lang="en-US" dirty="0" err="1"/>
              <a:t>Gerak</a:t>
            </a:r>
            <a:r>
              <a:rPr lang="en-US" dirty="0"/>
              <a:t> </a:t>
            </a:r>
            <a:r>
              <a:rPr lang="en-US" i="1" dirty="0"/>
              <a:t>Pitch</a:t>
            </a:r>
            <a:r>
              <a:rPr lang="en-US" dirty="0"/>
              <a:t>)</a:t>
            </a:r>
            <a:endParaRPr lang="id-ID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200147-B48F-4122-B25D-AFA1082F43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89213" y="1858403"/>
            <a:ext cx="3992732" cy="576262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PID</a:t>
            </a:r>
            <a:endParaRPr lang="id-ID" dirty="0">
              <a:solidFill>
                <a:schemeClr val="tx1"/>
              </a:solidFill>
            </a:endParaRPr>
          </a:p>
        </p:txBody>
      </p:sp>
      <p:pic>
        <p:nvPicPr>
          <p:cNvPr id="14" name="Content Placeholder 13">
            <a:extLst>
              <a:ext uri="{FF2B5EF4-FFF2-40B4-BE49-F238E27FC236}">
                <a16:creationId xmlns:a16="http://schemas.microsoft.com/office/drawing/2014/main" id="{01C62D5A-9B48-49EF-AEF4-D838081600A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724073" y="2434665"/>
            <a:ext cx="8641964" cy="4213785"/>
          </a:xfrm>
        </p:spPr>
      </p:pic>
    </p:spTree>
    <p:extLst>
      <p:ext uri="{BB962C8B-B14F-4D97-AF65-F5344CB8AC3E}">
        <p14:creationId xmlns:p14="http://schemas.microsoft.com/office/powerpoint/2010/main" val="228778042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81528-E9A2-4AE3-954E-6B70B333D2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PENGUJIAN</a:t>
            </a:r>
            <a:br>
              <a:rPr lang="en-US" dirty="0"/>
            </a:br>
            <a:r>
              <a:rPr lang="en-US" dirty="0"/>
              <a:t>(</a:t>
            </a:r>
            <a:r>
              <a:rPr lang="en-US" dirty="0" err="1"/>
              <a:t>Spesifikasi</a:t>
            </a:r>
            <a:r>
              <a:rPr lang="en-US" dirty="0"/>
              <a:t> </a:t>
            </a:r>
            <a:r>
              <a:rPr lang="en-US" dirty="0" err="1"/>
              <a:t>Respon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Gerak</a:t>
            </a:r>
            <a:r>
              <a:rPr lang="en-US" dirty="0"/>
              <a:t> </a:t>
            </a:r>
            <a:r>
              <a:rPr lang="en-US" i="1" dirty="0"/>
              <a:t>Pitch</a:t>
            </a:r>
            <a:r>
              <a:rPr lang="en-US" dirty="0"/>
              <a:t>)</a:t>
            </a:r>
            <a:endParaRPr lang="id-ID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249A3B48-D148-4053-B722-504B900B455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589213" y="2133600"/>
          <a:ext cx="8915400" cy="243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44707">
                  <a:extLst>
                    <a:ext uri="{9D8B030D-6E8A-4147-A177-3AD203B41FA5}">
                      <a16:colId xmlns:a16="http://schemas.microsoft.com/office/drawing/2014/main" val="1306037384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379463332"/>
                    </a:ext>
                  </a:extLst>
                </a:gridCol>
                <a:gridCol w="2441893">
                  <a:extLst>
                    <a:ext uri="{9D8B030D-6E8A-4147-A177-3AD203B41FA5}">
                      <a16:colId xmlns:a16="http://schemas.microsoft.com/office/drawing/2014/main" val="21703256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/>
                        <a:t>Spesifikasi</a:t>
                      </a:r>
                      <a:r>
                        <a:rPr lang="en-US" sz="2800" dirty="0"/>
                        <a:t> </a:t>
                      </a:r>
                      <a:r>
                        <a:rPr lang="en-US" sz="2800" dirty="0" err="1"/>
                        <a:t>Respon</a:t>
                      </a:r>
                      <a:endParaRPr lang="id-ID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LQR</a:t>
                      </a:r>
                      <a:endParaRPr lang="id-ID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PID</a:t>
                      </a:r>
                      <a:endParaRPr lang="id-ID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3698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Rise Time 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milidetik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id-ID" sz="2800" dirty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50,611</a:t>
                      </a:r>
                      <a:endParaRPr lang="id-ID" sz="2800" dirty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109,81x10</a:t>
                      </a:r>
                      <a:r>
                        <a:rPr lang="en-US" sz="2800" baseline="30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id-ID" sz="28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768471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Overshoot 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(%)</a:t>
                      </a:r>
                      <a:endParaRPr lang="id-ID" sz="2800" dirty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0,501</a:t>
                      </a:r>
                      <a:endParaRPr lang="id-ID" sz="2800" dirty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80,909</a:t>
                      </a:r>
                      <a:endParaRPr lang="id-ID" sz="2800" dirty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862650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Setling Time</a:t>
                      </a: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(milidetik)</a:t>
                      </a:r>
                      <a:endParaRPr lang="id-ID" sz="28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70,544</a:t>
                      </a:r>
                      <a:endParaRPr lang="id-ID" sz="2800" dirty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3372x10</a:t>
                      </a:r>
                      <a:r>
                        <a:rPr lang="en-US" sz="2800" baseline="30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id-ID" sz="2800" dirty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642183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497772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E65F2C-F36A-436C-B6E6-C2BE8BC48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PENGUJIAN</a:t>
            </a:r>
            <a:br>
              <a:rPr lang="en-US" dirty="0"/>
            </a:br>
            <a:r>
              <a:rPr lang="en-US" dirty="0"/>
              <a:t>(</a:t>
            </a:r>
            <a:r>
              <a:rPr lang="en-US" dirty="0" err="1"/>
              <a:t>Gerak</a:t>
            </a:r>
            <a:r>
              <a:rPr lang="en-US" dirty="0"/>
              <a:t> </a:t>
            </a:r>
            <a:r>
              <a:rPr lang="en-US" i="1" dirty="0"/>
              <a:t>Yaw</a:t>
            </a:r>
            <a:r>
              <a:rPr lang="en-US" dirty="0"/>
              <a:t>)</a:t>
            </a:r>
            <a:endParaRPr lang="id-ID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200147-B48F-4122-B25D-AFA1082F43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89213" y="1858403"/>
            <a:ext cx="3992732" cy="576262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LQR</a:t>
            </a:r>
            <a:endParaRPr lang="id-ID" dirty="0">
              <a:solidFill>
                <a:schemeClr val="tx1"/>
              </a:solidFill>
            </a:endParaRPr>
          </a:p>
        </p:txBody>
      </p:sp>
      <p:pic>
        <p:nvPicPr>
          <p:cNvPr id="14" name="Content Placeholder 13">
            <a:extLst>
              <a:ext uri="{FF2B5EF4-FFF2-40B4-BE49-F238E27FC236}">
                <a16:creationId xmlns:a16="http://schemas.microsoft.com/office/drawing/2014/main" id="{01C62D5A-9B48-49EF-AEF4-D838081600A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611226" y="2434665"/>
            <a:ext cx="8867659" cy="4118534"/>
          </a:xfrm>
        </p:spPr>
      </p:pic>
    </p:spTree>
    <p:extLst>
      <p:ext uri="{BB962C8B-B14F-4D97-AF65-F5344CB8AC3E}">
        <p14:creationId xmlns:p14="http://schemas.microsoft.com/office/powerpoint/2010/main" val="148166713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E65F2C-F36A-436C-B6E6-C2BE8BC48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PENGUJIAN</a:t>
            </a:r>
            <a:br>
              <a:rPr lang="en-US" dirty="0"/>
            </a:br>
            <a:r>
              <a:rPr lang="en-US" dirty="0"/>
              <a:t>(</a:t>
            </a:r>
            <a:r>
              <a:rPr lang="en-US" dirty="0" err="1"/>
              <a:t>Gerak</a:t>
            </a:r>
            <a:r>
              <a:rPr lang="en-US" dirty="0"/>
              <a:t> </a:t>
            </a:r>
            <a:r>
              <a:rPr lang="en-US" i="1" dirty="0"/>
              <a:t>Yaw</a:t>
            </a:r>
            <a:r>
              <a:rPr lang="en-US" dirty="0"/>
              <a:t>)</a:t>
            </a:r>
            <a:endParaRPr lang="id-ID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200147-B48F-4122-B25D-AFA1082F43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89213" y="1858403"/>
            <a:ext cx="3992732" cy="576262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PID</a:t>
            </a:r>
            <a:endParaRPr lang="id-ID" dirty="0">
              <a:solidFill>
                <a:schemeClr val="tx1"/>
              </a:solidFill>
            </a:endParaRPr>
          </a:p>
        </p:txBody>
      </p:sp>
      <p:pic>
        <p:nvPicPr>
          <p:cNvPr id="14" name="Content Placeholder 13">
            <a:extLst>
              <a:ext uri="{FF2B5EF4-FFF2-40B4-BE49-F238E27FC236}">
                <a16:creationId xmlns:a16="http://schemas.microsoft.com/office/drawing/2014/main" id="{01C62D5A-9B48-49EF-AEF4-D838081600A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724074" y="2434664"/>
            <a:ext cx="8641962" cy="4156635"/>
          </a:xfrm>
        </p:spPr>
      </p:pic>
    </p:spTree>
    <p:extLst>
      <p:ext uri="{BB962C8B-B14F-4D97-AF65-F5344CB8AC3E}">
        <p14:creationId xmlns:p14="http://schemas.microsoft.com/office/powerpoint/2010/main" val="243519749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81528-E9A2-4AE3-954E-6B70B333D2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PENGUJIAN</a:t>
            </a:r>
            <a:br>
              <a:rPr lang="en-US" dirty="0"/>
            </a:br>
            <a:r>
              <a:rPr lang="en-US" dirty="0"/>
              <a:t>(</a:t>
            </a:r>
            <a:r>
              <a:rPr lang="en-US" dirty="0" err="1"/>
              <a:t>Spesifikasi</a:t>
            </a:r>
            <a:r>
              <a:rPr lang="en-US" dirty="0"/>
              <a:t> </a:t>
            </a:r>
            <a:r>
              <a:rPr lang="en-US" dirty="0" err="1"/>
              <a:t>Respon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Gerak</a:t>
            </a:r>
            <a:r>
              <a:rPr lang="en-US" dirty="0"/>
              <a:t> </a:t>
            </a:r>
            <a:r>
              <a:rPr lang="en-US" i="1" dirty="0"/>
              <a:t>Yaw</a:t>
            </a:r>
            <a:r>
              <a:rPr lang="en-US" dirty="0"/>
              <a:t>)</a:t>
            </a:r>
            <a:endParaRPr lang="id-ID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249A3B48-D148-4053-B722-504B900B455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9168787"/>
              </p:ext>
            </p:extLst>
          </p:nvPr>
        </p:nvGraphicFramePr>
        <p:xfrm>
          <a:off x="2589213" y="2133600"/>
          <a:ext cx="8915400" cy="243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44707">
                  <a:extLst>
                    <a:ext uri="{9D8B030D-6E8A-4147-A177-3AD203B41FA5}">
                      <a16:colId xmlns:a16="http://schemas.microsoft.com/office/drawing/2014/main" val="1306037384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379463332"/>
                    </a:ext>
                  </a:extLst>
                </a:gridCol>
                <a:gridCol w="2441893">
                  <a:extLst>
                    <a:ext uri="{9D8B030D-6E8A-4147-A177-3AD203B41FA5}">
                      <a16:colId xmlns:a16="http://schemas.microsoft.com/office/drawing/2014/main" val="21703256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/>
                        <a:t>Spesifikasi</a:t>
                      </a:r>
                      <a:r>
                        <a:rPr lang="en-US" sz="2800" dirty="0"/>
                        <a:t> </a:t>
                      </a:r>
                      <a:r>
                        <a:rPr lang="en-US" sz="2800" dirty="0" err="1"/>
                        <a:t>Respon</a:t>
                      </a:r>
                      <a:endParaRPr lang="id-ID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LQR</a:t>
                      </a:r>
                      <a:endParaRPr lang="id-ID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PID</a:t>
                      </a:r>
                      <a:endParaRPr lang="id-ID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3698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Rise Time 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milidetik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id-ID" sz="2800" dirty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50,637</a:t>
                      </a:r>
                      <a:endParaRPr lang="id-ID" sz="2800" dirty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43,88x10</a:t>
                      </a:r>
                      <a:r>
                        <a:rPr lang="en-US" sz="2800" baseline="30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id-ID" sz="2800" dirty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768471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Overshoot 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(%)</a:t>
                      </a:r>
                      <a:endParaRPr lang="id-ID" sz="2800" dirty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0,501</a:t>
                      </a:r>
                      <a:endParaRPr lang="id-ID" sz="28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77,679</a:t>
                      </a:r>
                      <a:endParaRPr lang="id-ID" sz="2800" dirty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862650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Setling Time</a:t>
                      </a:r>
                      <a:r>
                        <a:rPr lang="en-US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(milidetik)</a:t>
                      </a:r>
                      <a:endParaRPr lang="id-ID" sz="28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70,625</a:t>
                      </a:r>
                      <a:endParaRPr lang="id-ID" sz="2800" dirty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1223x10</a:t>
                      </a:r>
                      <a:r>
                        <a:rPr lang="en-US" sz="2800" baseline="30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id-ID" sz="2800" dirty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642183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689850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1FB5AA-3D43-4DBE-A373-3E6BE7F3A8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256438"/>
            <a:ext cx="8911687" cy="69034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400" dirty="0"/>
              <a:t>KESIMPULAN</a:t>
            </a:r>
            <a:endParaRPr lang="id-ID" sz="4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99E105-0959-4505-A908-292ED88DCD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946778"/>
            <a:ext cx="8915400" cy="5654784"/>
          </a:xfrm>
        </p:spPr>
        <p:txBody>
          <a:bodyPr>
            <a:normAutofit/>
          </a:bodyPr>
          <a:lstStyle/>
          <a:p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pengujian</a:t>
            </a:r>
            <a:r>
              <a:rPr lang="en-US" dirty="0"/>
              <a:t> </a:t>
            </a:r>
            <a:r>
              <a:rPr lang="en-US" dirty="0" err="1"/>
              <a:t>kontrol</a:t>
            </a:r>
            <a:r>
              <a:rPr lang="en-US" dirty="0"/>
              <a:t> </a:t>
            </a:r>
            <a:r>
              <a:rPr lang="en-US" dirty="0" err="1"/>
              <a:t>gerakan</a:t>
            </a:r>
            <a:r>
              <a:rPr lang="en-US" dirty="0"/>
              <a:t> </a:t>
            </a:r>
            <a:r>
              <a:rPr lang="en-US" i="1" dirty="0"/>
              <a:t>roll </a:t>
            </a:r>
            <a:r>
              <a:rPr lang="en-US" dirty="0" err="1"/>
              <a:t>menggunakan</a:t>
            </a:r>
            <a:r>
              <a:rPr lang="en-US" dirty="0"/>
              <a:t> LQR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respon</a:t>
            </a:r>
            <a:r>
              <a:rPr lang="en-US" dirty="0"/>
              <a:t> yang </a:t>
            </a:r>
            <a:r>
              <a:rPr lang="en-US" dirty="0" err="1"/>
              <a:t>cukup</a:t>
            </a:r>
            <a:r>
              <a:rPr lang="en-US" dirty="0"/>
              <a:t> </a:t>
            </a:r>
            <a:r>
              <a:rPr lang="en-US" dirty="0" err="1"/>
              <a:t>bagus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dibandingkan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PID. </a:t>
            </a:r>
            <a:r>
              <a:rPr lang="en-US" dirty="0" err="1"/>
              <a:t>Spesifikasi</a:t>
            </a:r>
            <a:r>
              <a:rPr lang="en-US" dirty="0"/>
              <a:t> </a:t>
            </a:r>
            <a:r>
              <a:rPr lang="en-US" dirty="0" err="1"/>
              <a:t>respon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LQR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i="1" dirty="0"/>
              <a:t>rise time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id-ID" dirty="0"/>
              <a:t>50,6</a:t>
            </a:r>
            <a:r>
              <a:rPr lang="en-US" dirty="0"/>
              <a:t>11 </a:t>
            </a:r>
            <a:r>
              <a:rPr lang="en-US" dirty="0" err="1"/>
              <a:t>milidetik</a:t>
            </a:r>
            <a:r>
              <a:rPr lang="en-US" dirty="0"/>
              <a:t>, </a:t>
            </a:r>
            <a:r>
              <a:rPr lang="en-US" i="1" dirty="0"/>
              <a:t>overshoot </a:t>
            </a:r>
            <a:r>
              <a:rPr lang="en-US" dirty="0" err="1"/>
              <a:t>sebesar</a:t>
            </a:r>
            <a:r>
              <a:rPr lang="en-US" dirty="0"/>
              <a:t> 0,501%,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i="1" dirty="0" err="1"/>
              <a:t>setling</a:t>
            </a:r>
            <a:r>
              <a:rPr lang="en-US" i="1" dirty="0"/>
              <a:t> time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id-ID" dirty="0"/>
              <a:t>70,</a:t>
            </a:r>
            <a:r>
              <a:rPr lang="en-US" dirty="0"/>
              <a:t>544 </a:t>
            </a:r>
            <a:r>
              <a:rPr lang="en-US" dirty="0" err="1"/>
              <a:t>milidetik</a:t>
            </a:r>
            <a:r>
              <a:rPr lang="en-US" dirty="0"/>
              <a:t> </a:t>
            </a:r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spesifikasi</a:t>
            </a:r>
            <a:r>
              <a:rPr lang="en-US" dirty="0"/>
              <a:t> </a:t>
            </a:r>
            <a:r>
              <a:rPr lang="en-US" dirty="0" err="1"/>
              <a:t>respon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PID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i="1" dirty="0"/>
              <a:t>rise time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id-ID" dirty="0"/>
              <a:t>109,81x10</a:t>
            </a:r>
            <a:r>
              <a:rPr lang="id-ID" baseline="30000" dirty="0"/>
              <a:t>3</a:t>
            </a:r>
            <a:r>
              <a:rPr lang="en-US" dirty="0"/>
              <a:t> </a:t>
            </a:r>
            <a:r>
              <a:rPr lang="en-US" dirty="0" err="1"/>
              <a:t>milidetik</a:t>
            </a:r>
            <a:r>
              <a:rPr lang="en-US" dirty="0"/>
              <a:t>, </a:t>
            </a:r>
            <a:r>
              <a:rPr lang="en-US" i="1" dirty="0"/>
              <a:t>overshoot </a:t>
            </a:r>
            <a:r>
              <a:rPr lang="en-US" dirty="0" err="1"/>
              <a:t>sebesar</a:t>
            </a:r>
            <a:r>
              <a:rPr lang="en-US" dirty="0"/>
              <a:t> 80,909%,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i="1" dirty="0" err="1"/>
              <a:t>setling</a:t>
            </a:r>
            <a:r>
              <a:rPr lang="en-US" i="1" dirty="0"/>
              <a:t> time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3372x</a:t>
            </a:r>
            <a:r>
              <a:rPr lang="id-ID" dirty="0"/>
              <a:t>10</a:t>
            </a:r>
            <a:r>
              <a:rPr lang="id-ID" baseline="30000" dirty="0"/>
              <a:t>3</a:t>
            </a:r>
            <a:r>
              <a:rPr lang="en-US" dirty="0"/>
              <a:t> </a:t>
            </a:r>
            <a:r>
              <a:rPr lang="en-US" dirty="0" err="1"/>
              <a:t>milidetik</a:t>
            </a:r>
            <a:r>
              <a:rPr lang="en-US" dirty="0"/>
              <a:t>.</a:t>
            </a:r>
          </a:p>
          <a:p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pengujian</a:t>
            </a:r>
            <a:r>
              <a:rPr lang="en-US" dirty="0"/>
              <a:t> </a:t>
            </a:r>
            <a:r>
              <a:rPr lang="en-US" dirty="0" err="1"/>
              <a:t>kontrol</a:t>
            </a:r>
            <a:r>
              <a:rPr lang="en-US" dirty="0"/>
              <a:t> </a:t>
            </a:r>
            <a:r>
              <a:rPr lang="en-US" dirty="0" err="1"/>
              <a:t>gerakan</a:t>
            </a:r>
            <a:r>
              <a:rPr lang="en-US" dirty="0"/>
              <a:t> </a:t>
            </a:r>
            <a:r>
              <a:rPr lang="en-US" i="1" dirty="0"/>
              <a:t>pitch </a:t>
            </a:r>
            <a:r>
              <a:rPr lang="en-US" dirty="0" err="1"/>
              <a:t>menggunakan</a:t>
            </a:r>
            <a:r>
              <a:rPr lang="en-US" dirty="0"/>
              <a:t> LQR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respon</a:t>
            </a:r>
            <a:r>
              <a:rPr lang="en-US" dirty="0"/>
              <a:t> yang </a:t>
            </a:r>
            <a:r>
              <a:rPr lang="en-US" dirty="0" err="1"/>
              <a:t>cukup</a:t>
            </a:r>
            <a:r>
              <a:rPr lang="en-US" dirty="0"/>
              <a:t> </a:t>
            </a:r>
            <a:r>
              <a:rPr lang="en-US" dirty="0" err="1"/>
              <a:t>bagus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dibandingkan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PID. </a:t>
            </a:r>
            <a:r>
              <a:rPr lang="en-US" dirty="0" err="1"/>
              <a:t>Spesifikasi</a:t>
            </a:r>
            <a:r>
              <a:rPr lang="en-US" dirty="0"/>
              <a:t> </a:t>
            </a:r>
            <a:r>
              <a:rPr lang="en-US" dirty="0" err="1"/>
              <a:t>respon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LQR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i="1" dirty="0"/>
              <a:t>rise time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id-ID" dirty="0"/>
              <a:t>50,6</a:t>
            </a:r>
            <a:r>
              <a:rPr lang="en-US" dirty="0"/>
              <a:t>11 </a:t>
            </a:r>
            <a:r>
              <a:rPr lang="en-US" dirty="0" err="1"/>
              <a:t>milidetik</a:t>
            </a:r>
            <a:r>
              <a:rPr lang="en-US" dirty="0"/>
              <a:t>, </a:t>
            </a:r>
            <a:r>
              <a:rPr lang="en-US" i="1" dirty="0"/>
              <a:t>overshoot </a:t>
            </a:r>
            <a:r>
              <a:rPr lang="en-US" dirty="0" err="1"/>
              <a:t>sebesar</a:t>
            </a:r>
            <a:r>
              <a:rPr lang="en-US" dirty="0"/>
              <a:t> 0,501%,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i="1" dirty="0" err="1"/>
              <a:t>setling</a:t>
            </a:r>
            <a:r>
              <a:rPr lang="en-US" i="1" dirty="0"/>
              <a:t> time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id-ID" dirty="0"/>
              <a:t>70,5</a:t>
            </a:r>
            <a:r>
              <a:rPr lang="en-US" dirty="0"/>
              <a:t>44  </a:t>
            </a:r>
            <a:r>
              <a:rPr lang="en-US" dirty="0" err="1"/>
              <a:t>milidetik</a:t>
            </a:r>
            <a:r>
              <a:rPr lang="en-US" dirty="0"/>
              <a:t> </a:t>
            </a:r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spesifikasi</a:t>
            </a:r>
            <a:r>
              <a:rPr lang="en-US" dirty="0"/>
              <a:t> </a:t>
            </a:r>
            <a:r>
              <a:rPr lang="en-US" dirty="0" err="1"/>
              <a:t>respon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PID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i="1" dirty="0"/>
              <a:t>rise time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id-ID" dirty="0"/>
              <a:t>109,81x10</a:t>
            </a:r>
            <a:r>
              <a:rPr lang="id-ID" baseline="30000" dirty="0"/>
              <a:t>3</a:t>
            </a:r>
            <a:r>
              <a:rPr lang="en-US" dirty="0"/>
              <a:t> </a:t>
            </a:r>
            <a:r>
              <a:rPr lang="en-US" dirty="0" err="1"/>
              <a:t>milidetik</a:t>
            </a:r>
            <a:r>
              <a:rPr lang="en-US" dirty="0"/>
              <a:t>, </a:t>
            </a:r>
            <a:r>
              <a:rPr lang="en-US" i="1" dirty="0"/>
              <a:t>overshoot </a:t>
            </a:r>
            <a:r>
              <a:rPr lang="en-US" dirty="0" err="1"/>
              <a:t>sebesar</a:t>
            </a:r>
            <a:r>
              <a:rPr lang="en-US" dirty="0"/>
              <a:t> 80,909%,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i="1" dirty="0" err="1"/>
              <a:t>setling</a:t>
            </a:r>
            <a:r>
              <a:rPr lang="en-US" i="1" dirty="0"/>
              <a:t> time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3372x</a:t>
            </a:r>
            <a:r>
              <a:rPr lang="id-ID" dirty="0"/>
              <a:t>10</a:t>
            </a:r>
            <a:r>
              <a:rPr lang="id-ID" baseline="30000" dirty="0"/>
              <a:t>3</a:t>
            </a:r>
            <a:r>
              <a:rPr lang="en-US" dirty="0"/>
              <a:t> </a:t>
            </a:r>
            <a:r>
              <a:rPr lang="en-US" dirty="0" err="1"/>
              <a:t>milidetik</a:t>
            </a:r>
            <a:r>
              <a:rPr lang="en-US" dirty="0"/>
              <a:t>.</a:t>
            </a:r>
          </a:p>
          <a:p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pengujian</a:t>
            </a:r>
            <a:r>
              <a:rPr lang="en-US" dirty="0"/>
              <a:t> </a:t>
            </a:r>
            <a:r>
              <a:rPr lang="en-US" dirty="0" err="1"/>
              <a:t>kontrol</a:t>
            </a:r>
            <a:r>
              <a:rPr lang="en-US" dirty="0"/>
              <a:t> </a:t>
            </a:r>
            <a:r>
              <a:rPr lang="en-US" dirty="0" err="1"/>
              <a:t>gerakan</a:t>
            </a:r>
            <a:r>
              <a:rPr lang="en-US" dirty="0"/>
              <a:t> </a:t>
            </a:r>
            <a:r>
              <a:rPr lang="en-US" i="1" dirty="0"/>
              <a:t>yaw </a:t>
            </a:r>
            <a:r>
              <a:rPr lang="en-US" dirty="0" err="1"/>
              <a:t>menggunakan</a:t>
            </a:r>
            <a:r>
              <a:rPr lang="en-US" dirty="0"/>
              <a:t> LQR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respon</a:t>
            </a:r>
            <a:r>
              <a:rPr lang="en-US" dirty="0"/>
              <a:t> yang </a:t>
            </a:r>
            <a:r>
              <a:rPr lang="en-US" dirty="0" err="1"/>
              <a:t>cukup</a:t>
            </a:r>
            <a:r>
              <a:rPr lang="en-US" dirty="0"/>
              <a:t> </a:t>
            </a:r>
            <a:r>
              <a:rPr lang="en-US" dirty="0" err="1"/>
              <a:t>bagus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dibandingkan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PID. </a:t>
            </a:r>
            <a:r>
              <a:rPr lang="en-US" dirty="0" err="1"/>
              <a:t>spesifikasi</a:t>
            </a:r>
            <a:r>
              <a:rPr lang="en-US" dirty="0"/>
              <a:t> </a:t>
            </a:r>
            <a:r>
              <a:rPr lang="en-US" dirty="0" err="1"/>
              <a:t>respon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LQR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i="1" dirty="0"/>
              <a:t>rise time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id-ID" dirty="0"/>
              <a:t>50,637</a:t>
            </a:r>
            <a:r>
              <a:rPr lang="en-US" dirty="0"/>
              <a:t> </a:t>
            </a:r>
            <a:r>
              <a:rPr lang="en-US" dirty="0" err="1"/>
              <a:t>milidetik</a:t>
            </a:r>
            <a:r>
              <a:rPr lang="en-US" dirty="0"/>
              <a:t>, </a:t>
            </a:r>
            <a:r>
              <a:rPr lang="en-US" i="1" dirty="0"/>
              <a:t>overshoot </a:t>
            </a:r>
            <a:r>
              <a:rPr lang="en-US" dirty="0" err="1"/>
              <a:t>sebesar</a:t>
            </a:r>
            <a:r>
              <a:rPr lang="en-US" dirty="0"/>
              <a:t> 0,501%,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i="1" dirty="0" err="1"/>
              <a:t>setling</a:t>
            </a:r>
            <a:r>
              <a:rPr lang="en-US" i="1" dirty="0"/>
              <a:t> time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id-ID" dirty="0"/>
              <a:t>70,625 </a:t>
            </a:r>
            <a:r>
              <a:rPr lang="en-US" dirty="0"/>
              <a:t> </a:t>
            </a:r>
            <a:r>
              <a:rPr lang="en-US" dirty="0" err="1"/>
              <a:t>milidetik</a:t>
            </a:r>
            <a:r>
              <a:rPr lang="en-US" dirty="0"/>
              <a:t> </a:t>
            </a:r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spesifikasi</a:t>
            </a:r>
            <a:r>
              <a:rPr lang="en-US" dirty="0"/>
              <a:t> </a:t>
            </a:r>
            <a:r>
              <a:rPr lang="en-US" dirty="0" err="1"/>
              <a:t>respon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PID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i="1" dirty="0"/>
              <a:t>rise time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43</a:t>
            </a:r>
            <a:r>
              <a:rPr lang="id-ID" dirty="0"/>
              <a:t>,8</a:t>
            </a:r>
            <a:r>
              <a:rPr lang="en-US" dirty="0"/>
              <a:t>8</a:t>
            </a:r>
            <a:r>
              <a:rPr lang="id-ID" dirty="0"/>
              <a:t>x10</a:t>
            </a:r>
            <a:r>
              <a:rPr lang="id-ID" baseline="30000" dirty="0"/>
              <a:t>3</a:t>
            </a:r>
            <a:r>
              <a:rPr lang="en-US" dirty="0"/>
              <a:t> </a:t>
            </a:r>
            <a:r>
              <a:rPr lang="en-US" dirty="0" err="1"/>
              <a:t>milidetik</a:t>
            </a:r>
            <a:r>
              <a:rPr lang="en-US" dirty="0"/>
              <a:t>, </a:t>
            </a:r>
            <a:r>
              <a:rPr lang="en-US" i="1" dirty="0"/>
              <a:t>overshoot </a:t>
            </a:r>
            <a:r>
              <a:rPr lang="en-US" dirty="0" err="1"/>
              <a:t>sebesar</a:t>
            </a:r>
            <a:r>
              <a:rPr lang="en-US" dirty="0"/>
              <a:t> 77,679%,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i="1" dirty="0" err="1"/>
              <a:t>setling</a:t>
            </a:r>
            <a:r>
              <a:rPr lang="en-US" i="1" dirty="0"/>
              <a:t> time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1223x</a:t>
            </a:r>
            <a:r>
              <a:rPr lang="id-ID" dirty="0"/>
              <a:t>10</a:t>
            </a:r>
            <a:r>
              <a:rPr lang="id-ID" baseline="30000" dirty="0"/>
              <a:t>3</a:t>
            </a:r>
            <a:r>
              <a:rPr lang="en-US" dirty="0"/>
              <a:t> </a:t>
            </a:r>
            <a:r>
              <a:rPr lang="en-US" dirty="0" err="1"/>
              <a:t>milidetik</a:t>
            </a:r>
            <a:r>
              <a:rPr lang="en-US" dirty="0"/>
              <a:t>.</a:t>
            </a:r>
            <a:endParaRPr lang="id-ID" dirty="0"/>
          </a:p>
          <a:p>
            <a:endParaRPr lang="id-ID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22194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CF93DC-9025-46C9-A713-750BFFB8A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dirty="0"/>
              <a:t>SARAN</a:t>
            </a:r>
            <a:endParaRPr lang="id-ID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8468BD9-D9C9-42DC-8C03-BA248DBE08A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>
                  <a:buFont typeface="+mj-lt"/>
                  <a:buAutoNum type="arabicPeriod"/>
                </a:pPr>
                <a:r>
                  <a:rPr lang="en-US" sz="2400" dirty="0">
                    <a:solidFill>
                      <a:schemeClr val="tx1"/>
                    </a:solidFill>
                  </a:rPr>
                  <a:t>Melakukan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penelitian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lanjutan</a:t>
                </a:r>
                <a:r>
                  <a:rPr lang="en-US" sz="2400" dirty="0">
                    <a:solidFill>
                      <a:schemeClr val="tx1"/>
                    </a:solidFill>
                  </a:rPr>
                  <a:t> yang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membahas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gerak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translasi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i="1" dirty="0">
                    <a:solidFill>
                      <a:schemeClr val="tx1"/>
                    </a:solidFill>
                  </a:rPr>
                  <a:t>quadrotor.</a:t>
                </a:r>
              </a:p>
              <a:p>
                <a:pPr>
                  <a:buFont typeface="+mj-lt"/>
                  <a:buAutoNum type="arabicPeriod"/>
                </a:pPr>
                <a:r>
                  <a:rPr lang="en-US" sz="2400" dirty="0" err="1">
                    <a:solidFill>
                      <a:schemeClr val="tx1"/>
                    </a:solidFill>
                  </a:rPr>
                  <a:t>Memanfaatkan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metode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optimasi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seperti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i="1" dirty="0">
                    <a:solidFill>
                      <a:schemeClr val="tx1"/>
                    </a:solidFill>
                  </a:rPr>
                  <a:t>genetic algorithm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untuk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menentukan</a:t>
                </a:r>
                <a:r>
                  <a:rPr lang="en-US" sz="2400" dirty="0">
                    <a:solidFill>
                      <a:schemeClr val="tx1"/>
                    </a:solidFill>
                  </a:rPr>
                  <a:t> parameter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dari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kontrol</a:t>
                </a:r>
                <a:r>
                  <a:rPr lang="en-US" sz="2400" dirty="0">
                    <a:solidFill>
                      <a:schemeClr val="tx1"/>
                    </a:solidFill>
                  </a:rPr>
                  <a:t> PID,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matriks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en-US" sz="2400" dirty="0">
                    <a:solidFill>
                      <a:schemeClr val="tx1"/>
                    </a:solidFill>
                  </a:rPr>
                  <a:t>,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dan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matriks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en-US" sz="2400" dirty="0">
                    <a:solidFill>
                      <a:schemeClr val="tx1"/>
                    </a:solidFill>
                  </a:rPr>
                  <a:t>.</a:t>
                </a:r>
                <a:endParaRPr lang="id-ID" sz="2400" dirty="0">
                  <a:solidFill>
                    <a:schemeClr val="tx1"/>
                  </a:solidFill>
                </a:endParaRPr>
              </a:p>
              <a:p>
                <a:pPr>
                  <a:buFont typeface="+mj-lt"/>
                  <a:buAutoNum type="arabicPeriod"/>
                </a:pPr>
                <a:r>
                  <a:rPr lang="en-US" sz="2400" dirty="0" err="1">
                    <a:solidFill>
                      <a:schemeClr val="tx1"/>
                    </a:solidFill>
                  </a:rPr>
                  <a:t>Menerapkan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hasil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perancangan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dan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simulasi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ke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dalam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bentuk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i="1" dirty="0">
                    <a:solidFill>
                      <a:schemeClr val="tx1"/>
                    </a:solidFill>
                  </a:rPr>
                  <a:t>hardware</a:t>
                </a:r>
                <a:r>
                  <a:rPr lang="en-US" sz="2400" dirty="0">
                    <a:solidFill>
                      <a:schemeClr val="tx1"/>
                    </a:solidFill>
                  </a:rPr>
                  <a:t>.</a:t>
                </a:r>
                <a:endParaRPr lang="id-ID" sz="2400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endParaRPr lang="id-ID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8468BD9-D9C9-42DC-8C03-BA248DBE08A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94" t="-1290" r="-1231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1072903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D4DC61-AD8E-473B-9750-FC688B8F0D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1525" y="3429000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en-US" sz="4400" dirty="0"/>
              <a:t>TERIMA KASIH</a:t>
            </a:r>
            <a:endParaRPr lang="id-ID" sz="4400" dirty="0"/>
          </a:p>
        </p:txBody>
      </p:sp>
    </p:spTree>
    <p:extLst>
      <p:ext uri="{BB962C8B-B14F-4D97-AF65-F5344CB8AC3E}">
        <p14:creationId xmlns:p14="http://schemas.microsoft.com/office/powerpoint/2010/main" val="744291147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1571</TotalTime>
  <Words>1588</Words>
  <Application>Microsoft Office PowerPoint</Application>
  <PresentationFormat>Widescreen</PresentationFormat>
  <Paragraphs>426</Paragraphs>
  <Slides>59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6" baseType="lpstr">
      <vt:lpstr>Arial</vt:lpstr>
      <vt:lpstr>Calibri</vt:lpstr>
      <vt:lpstr>Cambria Math</vt:lpstr>
      <vt:lpstr>Century Gothic</vt:lpstr>
      <vt:lpstr>Times New Roman</vt:lpstr>
      <vt:lpstr>Wingdings 3</vt:lpstr>
      <vt:lpstr>Wisp</vt:lpstr>
      <vt:lpstr>SIDANG TUGAR AKHIR  SIMULASI KONTROL ROLL, PITCH, DAN YAW PADA QUADROTOR MENGGUNAKAN PID &amp; LQR</vt:lpstr>
      <vt:lpstr>LATAR BELAKANG</vt:lpstr>
      <vt:lpstr>TUJUAN</vt:lpstr>
      <vt:lpstr>BATASAN MASALAH</vt:lpstr>
      <vt:lpstr>PowerPoint Presentation</vt:lpstr>
      <vt:lpstr>QUADROTOR</vt:lpstr>
      <vt:lpstr>QUADROTOR (GERAK ROLL)</vt:lpstr>
      <vt:lpstr>QUADROTOR (GERAK PITCH)</vt:lpstr>
      <vt:lpstr>QUADROTOR (GERAK YAW)</vt:lpstr>
      <vt:lpstr>GERAK ROTASI QUADROTOR (Roll, Pitch, dan Yaw) </vt:lpstr>
      <vt:lpstr>SISTEM QUADROTOR (Parameter Fisik) </vt:lpstr>
      <vt:lpstr>STATE SPACE QUADROTOR</vt:lpstr>
      <vt:lpstr>STATE SPACE QUADROTOR</vt:lpstr>
      <vt:lpstr>STATE SPACE QUADROTOR</vt:lpstr>
      <vt:lpstr>PowerPoint Presentation</vt:lpstr>
      <vt:lpstr>PERANCANGAN LQR</vt:lpstr>
      <vt:lpstr>VARIASI MATRIKS Q</vt:lpstr>
      <vt:lpstr> LANJUTAN (VARIASI MATRIKS Q) </vt:lpstr>
      <vt:lpstr>RESPON LQR TERHADAP VARIASI MATRIKS Q</vt:lpstr>
      <vt:lpstr>RESPON LQR TERHADAP VARIASI MATRIKS Q</vt:lpstr>
      <vt:lpstr>PowerPoint Presentation</vt:lpstr>
      <vt:lpstr>PERANCANGAN LQR  (Matriks Q)</vt:lpstr>
      <vt:lpstr>VARIASI MATRIKS R</vt:lpstr>
      <vt:lpstr> LANJUTAN (VARIASI MATRIKS R) </vt:lpstr>
      <vt:lpstr>RESPON LQR TERHADAP VARIASI MATRIKS R</vt:lpstr>
      <vt:lpstr>RESPON LQR TERHADAP VARIASI MATRIKS R</vt:lpstr>
      <vt:lpstr>PowerPoint Presentation</vt:lpstr>
      <vt:lpstr>PERANCANGAN LQR  (Matriks R)</vt:lpstr>
      <vt:lpstr>PERANCANGAN LQR</vt:lpstr>
      <vt:lpstr>PERANCANGAN LQR</vt:lpstr>
      <vt:lpstr>PERANCANGAN PID</vt:lpstr>
      <vt:lpstr>PERANCANGAN PID ROLL</vt:lpstr>
      <vt:lpstr>PERANCANGAN PID ROLL (Analisis Respon Osilasi)</vt:lpstr>
      <vt:lpstr>PERANCANGAN PID ROLL (Analisis Respon Osilasi)</vt:lpstr>
      <vt:lpstr>PERANCANGAN PID ROLL</vt:lpstr>
      <vt:lpstr>PERANCANGAN PID ROLL</vt:lpstr>
      <vt:lpstr>PERANCANGAN PID PITCH</vt:lpstr>
      <vt:lpstr>PERANCANGAN PID PITCH (Analisis Respon Osilasi)</vt:lpstr>
      <vt:lpstr>PERANCANGAN PID PITCH (Analisis Respon Osilasi)</vt:lpstr>
      <vt:lpstr>PERANCANGAN PID PITCH</vt:lpstr>
      <vt:lpstr>PERANCANGAN PID PITCH</vt:lpstr>
      <vt:lpstr>PERANCANGAN PID YAW</vt:lpstr>
      <vt:lpstr>PERANCANGAN PID YAW (Analisis Respon Osilasi)</vt:lpstr>
      <vt:lpstr>PERANCANGAN PID YAW (Analisis Respon Osilasi)</vt:lpstr>
      <vt:lpstr>PERANCANGAN PID YAW</vt:lpstr>
      <vt:lpstr>PERANCANGAN PID YAW</vt:lpstr>
      <vt:lpstr>PENGUJIAN</vt:lpstr>
      <vt:lpstr>PENGUJIAN (Gerak Roll)</vt:lpstr>
      <vt:lpstr>PENGUJIAN (Gerak Roll)</vt:lpstr>
      <vt:lpstr>PENGUJIAN (Spesifikasi Respon pada Gerak Roll)</vt:lpstr>
      <vt:lpstr>PENGUJIAN (Gerak Pitch)</vt:lpstr>
      <vt:lpstr>PENGUJIAN (Gerak Pitch)</vt:lpstr>
      <vt:lpstr>PENGUJIAN (Spesifikasi Respon pada Gerak Pitch)</vt:lpstr>
      <vt:lpstr>PENGUJIAN (Gerak Yaw)</vt:lpstr>
      <vt:lpstr>PENGUJIAN (Gerak Yaw)</vt:lpstr>
      <vt:lpstr>PENGUJIAN (Spesifikasi Respon pada Gerak Yaw)</vt:lpstr>
      <vt:lpstr>KESIMPULAN</vt:lpstr>
      <vt:lpstr>SARAN</vt:lpstr>
      <vt:lpstr>TERIMA KASIH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SEMINAR TUGAR AKHIR  SIMULASI KONTROL ROLL, PITCH, DAN YAW PADA QUADROTOR MENGGUNAKAN PID &amp; LQR</dc:title>
  <dc:creator>mikoto rifky</dc:creator>
  <cp:lastModifiedBy>mikoto rifky</cp:lastModifiedBy>
  <cp:revision>60</cp:revision>
  <dcterms:created xsi:type="dcterms:W3CDTF">2018-02-26T14:19:52Z</dcterms:created>
  <dcterms:modified xsi:type="dcterms:W3CDTF">2018-03-05T10:01:47Z</dcterms:modified>
</cp:coreProperties>
</file>